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66" r:id="rId2"/>
    <p:sldId id="257" r:id="rId3"/>
    <p:sldId id="276" r:id="rId4"/>
    <p:sldId id="275" r:id="rId5"/>
    <p:sldId id="258" r:id="rId6"/>
    <p:sldId id="259" r:id="rId7"/>
    <p:sldId id="272" r:id="rId8"/>
    <p:sldId id="271" r:id="rId9"/>
    <p:sldId id="263" r:id="rId10"/>
    <p:sldId id="264" r:id="rId11"/>
    <p:sldId id="260" r:id="rId12"/>
    <p:sldId id="268" r:id="rId13"/>
    <p:sldId id="269" r:id="rId14"/>
    <p:sldId id="265" r:id="rId15"/>
    <p:sldId id="273" r:id="rId16"/>
    <p:sldId id="270" r:id="rId17"/>
    <p:sldId id="277" r:id="rId18"/>
    <p:sldId id="278" r:id="rId19"/>
    <p:sldId id="274" r:id="rId20"/>
    <p:sldId id="261" r:id="rId21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426" autoAdjust="0"/>
    <p:restoredTop sz="94660"/>
  </p:normalViewPr>
  <p:slideViewPr>
    <p:cSldViewPr>
      <p:cViewPr varScale="1">
        <p:scale>
          <a:sx n="97" d="100"/>
          <a:sy n="97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596855-614D-43CE-B013-18D73B5085CF}" type="datetimeFigureOut">
              <a:rPr lang="he-IL" smtClean="0"/>
              <a:pPr/>
              <a:t>ג'/שבט/תשפ"ד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BCD51D-34C0-41A1-9676-DAE020C61BB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3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521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39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4093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4093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8285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87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4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854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0569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965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994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80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513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D51D-34C0-41A1-9676-DAE020C61BB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7019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CD01-6671-416F-8528-E2B7539815AC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3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C406-3BE8-4F87-A344-8B208615A488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E3E9-27EE-4F6F-9455-8D73A3BD8C82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CF3A-B722-427D-8617-EAAC2A84EC2D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7940-4F2E-4493-B019-3ACFD10A9711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5ACC-65AE-406E-9B19-77428278F764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0D4F-FA58-40B8-8728-7747D736A004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437E-465F-4BBE-AE5D-BB0C09B822D8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0EB-9DAE-4A36-8E9D-94863B8DF895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BAD9-2F87-4478-8E51-3744720FD087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115E-CA76-460E-9E47-1B6629813BFF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E830-9A71-4533-808B-3EE17CDDA926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1119-F799-41CE-AB56-9C91C6EB5380}" type="datetime8">
              <a:rPr lang="he-IL" smtClean="0"/>
              <a:t>13 ינואר 24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מרצה: בועז נחמד, טלפון  050-5201857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4646-99BB-4756-B3C2-71F262A62EC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@nego.co.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744416"/>
          </a:xfrm>
        </p:spPr>
        <p:txBody>
          <a:bodyPr>
            <a:normAutofit/>
          </a:bodyPr>
          <a:lstStyle/>
          <a:p>
            <a:r>
              <a:rPr lang="he-IL" sz="7200" dirty="0">
                <a:solidFill>
                  <a:srgbClr val="FF0000"/>
                </a:solidFill>
              </a:rPr>
              <a:t>הרצאת מבוא:</a:t>
            </a:r>
            <a:r>
              <a:rPr lang="he-IL" sz="7200" b="1" dirty="0">
                <a:solidFill>
                  <a:srgbClr val="FF0000"/>
                </a:solidFill>
              </a:rPr>
              <a:t>  </a:t>
            </a:r>
            <a:br>
              <a:rPr lang="he-IL" sz="7200" b="1" dirty="0">
                <a:solidFill>
                  <a:srgbClr val="FF0000"/>
                </a:solidFill>
              </a:rPr>
            </a:br>
            <a:r>
              <a:rPr lang="he-IL" sz="7200" b="1" dirty="0">
                <a:solidFill>
                  <a:srgbClr val="FF0000"/>
                </a:solidFill>
              </a:rPr>
              <a:t>ניהול משא ומתן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560840" cy="1584176"/>
          </a:xfrm>
        </p:spPr>
        <p:txBody>
          <a:bodyPr>
            <a:normAutofit/>
          </a:bodyPr>
          <a:lstStyle/>
          <a:p>
            <a:r>
              <a:rPr lang="he-IL" sz="3800" b="1" dirty="0">
                <a:solidFill>
                  <a:schemeClr val="tx1"/>
                </a:solidFill>
              </a:rPr>
              <a:t>מרצה: בועז נחמד</a:t>
            </a:r>
            <a:endParaRPr lang="he-IL" sz="3400" b="1" dirty="0">
              <a:solidFill>
                <a:schemeClr val="tx1"/>
              </a:solidFill>
            </a:endParaRPr>
          </a:p>
          <a:p>
            <a:r>
              <a:rPr lang="he-IL" b="1" dirty="0">
                <a:solidFill>
                  <a:schemeClr val="tx1"/>
                </a:solidFill>
              </a:rPr>
              <a:t>טל: 050-5201857     מייל: 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b@nego.co.il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he-IL" b="1" dirty="0">
              <a:solidFill>
                <a:schemeClr val="tx1"/>
              </a:solidFill>
            </a:endParaRPr>
          </a:p>
          <a:p>
            <a:endParaRPr lang="he-IL" sz="1900" b="1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A719FFD-2581-4AC3-B46A-857FC842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00840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r>
              <a:rPr lang="he-IL" b="1" dirty="0"/>
              <a:t>שימוש בריגול תעשייתי. </a:t>
            </a:r>
          </a:p>
          <a:p>
            <a:r>
              <a:rPr lang="he-IL" b="1" dirty="0"/>
              <a:t>החלפת הנושא ונותן. </a:t>
            </a:r>
          </a:p>
          <a:p>
            <a:r>
              <a:rPr lang="he-IL" b="1" dirty="0"/>
              <a:t>הקפאת המשא ומתן. </a:t>
            </a:r>
          </a:p>
          <a:p>
            <a:r>
              <a:rPr lang="he-IL" b="1" dirty="0"/>
              <a:t>יש כאן פגם קטן. </a:t>
            </a:r>
          </a:p>
          <a:p>
            <a:r>
              <a:rPr lang="he-IL" b="1" dirty="0"/>
              <a:t>שיטת מצליח. </a:t>
            </a:r>
          </a:p>
          <a:p>
            <a:r>
              <a:rPr lang="he-IL" b="1" dirty="0"/>
              <a:t>משא ומתן צללים.</a:t>
            </a:r>
          </a:p>
          <a:p>
            <a:r>
              <a:rPr lang="he-IL" b="1" dirty="0"/>
              <a:t>התשה. </a:t>
            </a:r>
          </a:p>
          <a:p>
            <a:r>
              <a:rPr lang="he-IL" b="1" dirty="0"/>
              <a:t>לא בטוח שאני צריך את </a:t>
            </a:r>
            <a:r>
              <a:rPr lang="he-IL" b="1" dirty="0" err="1"/>
              <a:t>הכל</a:t>
            </a:r>
            <a:r>
              <a:rPr lang="he-IL" b="1" dirty="0"/>
              <a:t>. </a:t>
            </a:r>
          </a:p>
          <a:p>
            <a:r>
              <a:rPr lang="he-IL" b="1" dirty="0"/>
              <a:t>הפחתת ערך מושהה. </a:t>
            </a:r>
          </a:p>
          <a:p>
            <a:r>
              <a:rPr lang="he-IL" b="1" dirty="0"/>
              <a:t>אם אקדים תשלום כמה יעלה לי?</a:t>
            </a:r>
          </a:p>
          <a:p>
            <a:endParaRPr lang="he-IL" b="1" dirty="0"/>
          </a:p>
          <a:p>
            <a:endParaRPr lang="he-IL" b="1" dirty="0"/>
          </a:p>
        </p:txBody>
      </p:sp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7AC9B74C-434F-4854-A6C4-C6EC00D8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52249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r>
              <a:rPr lang="he-IL" b="1" dirty="0"/>
              <a:t>לא מוותרים בקלות.</a:t>
            </a:r>
          </a:p>
          <a:p>
            <a:r>
              <a:rPr lang="he-IL" b="1" dirty="0"/>
              <a:t>כל ויתור צריך להיות כרוך בכאבים. </a:t>
            </a:r>
          </a:p>
          <a:p>
            <a:r>
              <a:rPr lang="he-IL" b="1" dirty="0"/>
              <a:t>לא נותנים דבר בחינם. </a:t>
            </a:r>
          </a:p>
          <a:p>
            <a:r>
              <a:rPr lang="he-IL" b="1" dirty="0"/>
              <a:t>מוותרים על "ויתורים טקטיים" תחילה. </a:t>
            </a:r>
          </a:p>
          <a:p>
            <a:r>
              <a:rPr lang="he-IL" b="1" dirty="0"/>
              <a:t>שימוש ברגל בדלת לשם חדירה. </a:t>
            </a:r>
          </a:p>
          <a:p>
            <a:r>
              <a:rPr lang="he-IL" b="1" dirty="0"/>
              <a:t>בודקים כל את גבולות של הצד השני. </a:t>
            </a:r>
          </a:p>
          <a:p>
            <a:r>
              <a:rPr lang="he-IL" b="1" dirty="0"/>
              <a:t>מבקשים שניים תמורת אחד. </a:t>
            </a:r>
          </a:p>
          <a:p>
            <a:r>
              <a:rPr lang="he-IL" b="1"/>
              <a:t>שימוש בטכניקת של הפרחת בלון ניסוי. </a:t>
            </a:r>
            <a:endParaRPr lang="he-IL" b="1" dirty="0"/>
          </a:p>
          <a:p>
            <a:r>
              <a:rPr lang="he-IL" b="1" dirty="0"/>
              <a:t>מסמוס. </a:t>
            </a:r>
          </a:p>
          <a:p>
            <a:r>
              <a:rPr lang="he-IL" b="1" dirty="0"/>
              <a:t>עוגן. </a:t>
            </a:r>
            <a:endParaRPr lang="en-US" b="1" dirty="0"/>
          </a:p>
          <a:p>
            <a:endParaRPr lang="he-IL" b="1" dirty="0"/>
          </a:p>
          <a:p>
            <a:endParaRPr lang="he-IL" b="1" dirty="0"/>
          </a:p>
        </p:txBody>
      </p:sp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F39F87E2-B666-4D54-A867-D12902D4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תורת המשחקים וקבלת החלטות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e-IL" b="1" dirty="0"/>
              <a:t>כיצד הצד השני יגיב למול פעולה </a:t>
            </a:r>
            <a:r>
              <a:rPr lang="he-IL" b="1" dirty="0" err="1"/>
              <a:t>מסויימת</a:t>
            </a:r>
            <a:r>
              <a:rPr lang="he-IL" b="1" dirty="0"/>
              <a:t>. </a:t>
            </a:r>
          </a:p>
          <a:p>
            <a:r>
              <a:rPr lang="he-IL" b="1" dirty="0"/>
              <a:t>האם להאיץ את תהליך המשא ומתן או לעכבו.</a:t>
            </a:r>
          </a:p>
          <a:p>
            <a:r>
              <a:rPr lang="he-IL" b="1" dirty="0"/>
              <a:t>מי מעורב מאחורי הקלעים בצד השני. </a:t>
            </a:r>
          </a:p>
          <a:p>
            <a:r>
              <a:rPr lang="he-IL" b="1" dirty="0"/>
              <a:t>מה ייחשב אצלו לניצחון במשא ומתן. </a:t>
            </a:r>
          </a:p>
          <a:p>
            <a:r>
              <a:rPr lang="he-IL" b="1" dirty="0"/>
              <a:t>מהם ערוצי התקשורת החלשים אצלו. </a:t>
            </a:r>
          </a:p>
          <a:p>
            <a:r>
              <a:rPr lang="he-IL" b="1" dirty="0"/>
              <a:t>לאיזו טכניקה הצד השני מגיב רע?</a:t>
            </a:r>
          </a:p>
          <a:p>
            <a:r>
              <a:rPr lang="he-IL" b="1" dirty="0"/>
              <a:t>מה מונע מהצד השני לסגור הסכם. </a:t>
            </a:r>
          </a:p>
          <a:p>
            <a:r>
              <a:rPr lang="he-IL" b="1" dirty="0"/>
              <a:t>אילו טכניקות טרם נוסו במהלך המשא ומתן.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BA6D505-E84A-4E33-A477-1687BF9B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373163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r>
              <a:rPr lang="he-IL" b="1" dirty="0"/>
              <a:t>עד כמה הכבוד האישי משפיע על ההחלטה שלו. </a:t>
            </a:r>
          </a:p>
          <a:p>
            <a:r>
              <a:rPr lang="he-IL" b="1" dirty="0"/>
              <a:t>אילו הטיות היו לצד שלך ולצד השני במהלך המשא ומתן הנוכחי. </a:t>
            </a:r>
          </a:p>
          <a:p>
            <a:r>
              <a:rPr lang="he-IL" b="1" dirty="0"/>
              <a:t>כיצד הצד השני מקבל החלטות. </a:t>
            </a:r>
          </a:p>
          <a:p>
            <a:r>
              <a:rPr lang="he-IL" b="1" dirty="0"/>
              <a:t>מה משפיע על תהליך קבלת ההחלטות שלו.</a:t>
            </a:r>
          </a:p>
          <a:p>
            <a:r>
              <a:rPr lang="he-IL" b="1" dirty="0"/>
              <a:t>האם ניתן לשנות את מדרוג </a:t>
            </a:r>
            <a:r>
              <a:rPr lang="he-IL" b="1" dirty="0" err="1"/>
              <a:t>קריטריוני</a:t>
            </a:r>
            <a:r>
              <a:rPr lang="he-IL" b="1" dirty="0"/>
              <a:t> קבלת ההחלטות של הצד השני. </a:t>
            </a:r>
          </a:p>
          <a:p>
            <a:r>
              <a:rPr lang="he-IL" b="1" dirty="0"/>
              <a:t>האם </a:t>
            </a:r>
            <a:r>
              <a:rPr lang="he-IL" b="1" dirty="0" err="1"/>
              <a:t>ייתרחש</a:t>
            </a:r>
            <a:r>
              <a:rPr lang="he-IL" b="1" dirty="0"/>
              <a:t> "דיסוננס קוגניטיבי" אחרי החתימה על העסקה?</a:t>
            </a:r>
          </a:p>
          <a:p>
            <a:endParaRPr lang="he-IL" b="1" dirty="0"/>
          </a:p>
          <a:p>
            <a:endParaRPr lang="he-IL" b="1" dirty="0"/>
          </a:p>
        </p:txBody>
      </p:sp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504C6A9D-CD58-4BE4-A94F-33E9A0F9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163549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סגירת המשא ומתן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lnSpcReduction="10000"/>
          </a:bodyPr>
          <a:lstStyle/>
          <a:p>
            <a:r>
              <a:rPr lang="he-IL" b="1" dirty="0"/>
              <a:t>הובלת המשא ומתן לסגירה. </a:t>
            </a:r>
          </a:p>
          <a:p>
            <a:r>
              <a:rPr lang="he-IL" b="1" dirty="0"/>
              <a:t>האצת התהליך או עיכוב תהליך סגירת המו"מ. </a:t>
            </a:r>
          </a:p>
          <a:p>
            <a:r>
              <a:rPr lang="he-IL" b="1" dirty="0"/>
              <a:t>ניסיון לבצע </a:t>
            </a:r>
            <a:r>
              <a:rPr lang="en-US" b="1" dirty="0"/>
              <a:t> B&amp;F </a:t>
            </a:r>
            <a:r>
              <a:rPr lang="he-IL" b="1" dirty="0"/>
              <a:t>כדי לוודא הבנה אצל הצד השני ומוכנות לסגירה. </a:t>
            </a:r>
          </a:p>
          <a:p>
            <a:r>
              <a:rPr lang="he-IL" b="1" dirty="0"/>
              <a:t>בדיקת "קללת המנצח". </a:t>
            </a:r>
          </a:p>
          <a:p>
            <a:r>
              <a:rPr lang="he-IL" b="1" dirty="0"/>
              <a:t>ביצוע  </a:t>
            </a:r>
            <a:r>
              <a:rPr lang="en-US" b="1" dirty="0"/>
              <a:t>MM</a:t>
            </a:r>
            <a:r>
              <a:rPr lang="he-IL" b="1" dirty="0"/>
              <a:t> לאחר </a:t>
            </a:r>
            <a:r>
              <a:rPr lang="en-US" b="1" dirty="0"/>
              <a:t>B&amp;F</a:t>
            </a:r>
            <a:r>
              <a:rPr lang="he-IL" b="1" dirty="0"/>
              <a:t>. </a:t>
            </a:r>
          </a:p>
          <a:p>
            <a:r>
              <a:rPr lang="he-IL" b="1" dirty="0"/>
              <a:t>בחינת האלמנטים המשפטיים של "סגירה". </a:t>
            </a:r>
          </a:p>
          <a:p>
            <a:r>
              <a:rPr lang="he-IL" b="1" dirty="0"/>
              <a:t>בדיקת מידת הלחץ של הצדדים לסגור. </a:t>
            </a:r>
          </a:p>
          <a:p>
            <a:r>
              <a:rPr lang="he-IL" b="1" dirty="0"/>
              <a:t>הקפאה לפני חתימה לבדיקה נוספת.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2B79D0C-C9D0-4D22-8B65-32E0C810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399977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סביבה משבשת במשא ומתן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417638"/>
            <a:ext cx="8496944" cy="4963690"/>
          </a:xfrm>
        </p:spPr>
        <p:txBody>
          <a:bodyPr>
            <a:normAutofit/>
          </a:bodyPr>
          <a:lstStyle/>
          <a:p>
            <a:r>
              <a:rPr lang="he-IL" b="1" dirty="0"/>
              <a:t>הצגה עם </a:t>
            </a:r>
            <a:r>
              <a:rPr lang="he-IL" b="1" dirty="0" err="1"/>
              <a:t>הטייה</a:t>
            </a:r>
            <a:r>
              <a:rPr lang="he-IL" b="1" dirty="0"/>
              <a:t> של האמת של הדובר. </a:t>
            </a:r>
          </a:p>
          <a:p>
            <a:r>
              <a:rPr lang="he-IL" b="1" dirty="0"/>
              <a:t>אינטרסים סמויים. </a:t>
            </a:r>
          </a:p>
          <a:p>
            <a:r>
              <a:rPr lang="he-IL" b="1" dirty="0"/>
              <a:t>תיעדוף אינטרסים לטווחי זמן קצרים. </a:t>
            </a:r>
          </a:p>
          <a:p>
            <a:r>
              <a:rPr lang="he-IL" b="1" dirty="0"/>
              <a:t>שיבוש בגלל "כאן ועכשיו" למול הנכון והרצוי. </a:t>
            </a:r>
          </a:p>
          <a:p>
            <a:r>
              <a:rPr lang="he-IL" b="1" dirty="0"/>
              <a:t>הצגה דרמטית, מפחידה, מבהילה. </a:t>
            </a:r>
          </a:p>
          <a:p>
            <a:r>
              <a:rPr lang="he-IL" b="1" dirty="0"/>
              <a:t>שיחות מאחורי הקלעים. </a:t>
            </a:r>
          </a:p>
          <a:p>
            <a:r>
              <a:rPr lang="he-IL" b="1" dirty="0"/>
              <a:t>גיוס קואליציה. </a:t>
            </a:r>
          </a:p>
          <a:p>
            <a:r>
              <a:rPr lang="he-IL" b="1" dirty="0"/>
              <a:t>השפעה של ה"רוב", של ה"זקן", של בעל תפקיד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5DDBB3A-8297-44F1-93A0-B7936449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171231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הפרת ההסכם – חלק ראשון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he-IL" b="1" dirty="0"/>
              <a:t>איתור מוקדם של הפרות אפשריות. </a:t>
            </a:r>
          </a:p>
          <a:p>
            <a:r>
              <a:rPr lang="he-IL" b="1" dirty="0"/>
              <a:t>בדיקת האפשרות של הפרת ההסכם לנוכח אי </a:t>
            </a:r>
            <a:r>
              <a:rPr lang="he-IL" b="1" dirty="0" err="1"/>
              <a:t>ריווחיות</a:t>
            </a:r>
            <a:r>
              <a:rPr lang="he-IL" b="1" dirty="0"/>
              <a:t> </a:t>
            </a:r>
            <a:r>
              <a:rPr lang="he-IL" b="1" dirty="0" err="1"/>
              <a:t>הפרוייקט</a:t>
            </a:r>
            <a:r>
              <a:rPr lang="he-IL" b="1" dirty="0"/>
              <a:t>. </a:t>
            </a:r>
          </a:p>
          <a:p>
            <a:r>
              <a:rPr lang="he-IL" b="1" dirty="0"/>
              <a:t>הפרה מינורית מול הפרה קריטית.</a:t>
            </a:r>
          </a:p>
          <a:p>
            <a:r>
              <a:rPr lang="he-IL" b="1" dirty="0"/>
              <a:t>חשיבות עמידה בהסכם למול ספק קבוע. </a:t>
            </a:r>
          </a:p>
          <a:p>
            <a:r>
              <a:rPr lang="he-IL" b="1" dirty="0"/>
              <a:t>ספק זמני / רגעי / חד-פעמי.</a:t>
            </a:r>
          </a:p>
          <a:p>
            <a:r>
              <a:rPr lang="he-IL" b="1" dirty="0"/>
              <a:t>ספק שרמת </a:t>
            </a:r>
            <a:r>
              <a:rPr lang="he-IL" b="1" dirty="0" err="1"/>
              <a:t>המחוייבות</a:t>
            </a:r>
            <a:r>
              <a:rPr lang="he-IL" b="1" dirty="0"/>
              <a:t> שבוצעה לו גבוהה. </a:t>
            </a:r>
          </a:p>
          <a:p>
            <a:r>
              <a:rPr lang="he-IL" b="1" dirty="0"/>
              <a:t>ספק שהפרת הסכם היא שמו השני. </a:t>
            </a:r>
          </a:p>
          <a:p>
            <a:r>
              <a:rPr lang="he-IL" b="1" dirty="0"/>
              <a:t>האם ייתכן כי ההפרה היא לטובתנו.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2E9C457-0171-41D4-9D1C-55EBE944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4123087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יישום ההסכם והחוזה – חלק שני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he-IL" b="1" dirty="0"/>
              <a:t>חתימה על הסכם / חוזה / הזמנת רכש לא מבטיחה דבר לנושא של העמידה. </a:t>
            </a:r>
          </a:p>
          <a:p>
            <a:r>
              <a:rPr lang="he-IL" b="1" dirty="0"/>
              <a:t>החוזה צריך להיות העוגן ליישום בפועל. </a:t>
            </a:r>
          </a:p>
          <a:p>
            <a:r>
              <a:rPr lang="he-IL" b="1" dirty="0"/>
              <a:t>לעיתים יש להביט על האותיות הקטנות. </a:t>
            </a:r>
          </a:p>
          <a:p>
            <a:r>
              <a:rPr lang="he-IL" b="1" dirty="0"/>
              <a:t>יש לוודא כי ההסכם נאכף במלואו.</a:t>
            </a:r>
          </a:p>
          <a:p>
            <a:r>
              <a:rPr lang="he-IL" b="1" dirty="0"/>
              <a:t>יש לוודא כי האכיפה היא לאורך זמן. </a:t>
            </a:r>
          </a:p>
          <a:p>
            <a:r>
              <a:rPr lang="he-IL" b="1" dirty="0"/>
              <a:t>אי נקיטת תגובה על הפרה קטנה – הובלה וגלגול האירוע להפרות בוטות לאורך זמן.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2E9C457-0171-41D4-9D1C-55EBE944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119405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יישום ההסכם והחוזה – חלק שלישי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he-IL" b="1" dirty="0"/>
              <a:t>ייתכן שיש צורך להחליף את צוות המשא ומתן שהיה בתהליכי הריב, מדון, מיקוח.</a:t>
            </a:r>
          </a:p>
          <a:p>
            <a:r>
              <a:rPr lang="he-IL" b="1" dirty="0"/>
              <a:t>יש צורך לשנות גישה מול הצד השני. </a:t>
            </a:r>
          </a:p>
          <a:p>
            <a:r>
              <a:rPr lang="he-IL" b="1" dirty="0"/>
              <a:t>צריך לבחון עד איזו מידה ניתן לגלות גמישות מול הפרות קטנות ובסיסיות של ההסכם. </a:t>
            </a:r>
          </a:p>
          <a:p>
            <a:r>
              <a:rPr lang="he-IL" b="1" dirty="0"/>
              <a:t>יש צורך לבסס מחדש הסכמות, נהלים, עבודה משותפת, שותפות ידע. </a:t>
            </a:r>
          </a:p>
          <a:p>
            <a:r>
              <a:rPr lang="he-IL" b="1" dirty="0"/>
              <a:t>יש צורך לנהל קונפליקטים בצורה משותפת.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2E9C457-0171-41D4-9D1C-55EBE944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576060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הפקת לקחים עם סיום המו"מ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he-IL" b="1" dirty="0"/>
              <a:t>רק אם מדובר באירועים שיכולים לחזור בעתיד הקרוב או הרחוק על עצמם. </a:t>
            </a:r>
          </a:p>
          <a:p>
            <a:r>
              <a:rPr lang="he-IL" b="1" dirty="0"/>
              <a:t>מה למדנו על עצמנו במהלך המשא ומתן. </a:t>
            </a:r>
          </a:p>
          <a:p>
            <a:r>
              <a:rPr lang="he-IL" b="1" dirty="0"/>
              <a:t>מה לא עבד היטב. </a:t>
            </a:r>
          </a:p>
          <a:p>
            <a:r>
              <a:rPr lang="he-IL" b="1" dirty="0"/>
              <a:t>מה פעל מעולה. </a:t>
            </a:r>
          </a:p>
          <a:p>
            <a:r>
              <a:rPr lang="he-IL" b="1" dirty="0"/>
              <a:t>מי מהצוות שלנו היה מיותר וראוי לוותר עליו. </a:t>
            </a:r>
          </a:p>
          <a:p>
            <a:r>
              <a:rPr lang="he-IL" b="1" dirty="0"/>
              <a:t>את מי צריך לשפר לקראת הפעם הבאה. </a:t>
            </a:r>
          </a:p>
          <a:p>
            <a:r>
              <a:rPr lang="he-IL" b="1" dirty="0"/>
              <a:t>מה למדנו על התהליך אצלנו. </a:t>
            </a:r>
          </a:p>
          <a:p>
            <a:r>
              <a:rPr lang="he-IL" b="1" dirty="0"/>
              <a:t>מה למדנו על היריב שלנו לדיונים.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2E9C457-0171-41D4-9D1C-55EBE944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341059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מיקוח מול משא ומתן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he-IL" b="1" dirty="0"/>
              <a:t>מיקוח: שיחה עם הצד השני על מחיר תוך סגירה במקום של העסקה. מיקוח עוסק </a:t>
            </a:r>
            <a:r>
              <a:rPr lang="he-IL" b="1" dirty="0" err="1"/>
              <a:t>במימד</a:t>
            </a:r>
            <a:r>
              <a:rPr lang="he-IL" b="1" dirty="0"/>
              <a:t> חד </a:t>
            </a:r>
            <a:r>
              <a:rPr lang="he-IL" b="1" dirty="0" err="1"/>
              <a:t>חד</a:t>
            </a:r>
            <a:r>
              <a:rPr lang="he-IL" b="1" dirty="0"/>
              <a:t> ערכי בלי נקודת מבט גדולה ובלי צורך בחשיבה עתידית או רוחבית, מערכת תחרותית המציגה רק צד אחד לטווח המיידי. </a:t>
            </a:r>
          </a:p>
          <a:p>
            <a:r>
              <a:rPr lang="he-IL" b="1" dirty="0"/>
              <a:t>משא ומתן: מספר של פעילויות רצופות ומתוכננות היטב של תהליכי מיקוח ארוכי טווח. המטרה היא השגת "מנצח-מנצח" עם הצד השני וצדדים נוספים לטווחים ארוכים תוך יצירת ערכים משותפים בין הצדדים.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B9798F2-8782-4D3C-91DC-7CCAA395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e-IL" b="1" dirty="0">
                <a:highlight>
                  <a:srgbClr val="FFFF00"/>
                </a:highlight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r>
              <a:rPr lang="he-IL" b="1" dirty="0"/>
              <a:t>הכנה למשא ומתן היא כלי מרכזי להצלחה. </a:t>
            </a:r>
          </a:p>
          <a:p>
            <a:r>
              <a:rPr lang="he-IL" b="1" dirty="0"/>
              <a:t>תמיד מוכנים – ומתכוננים לאירוע ספציפי. </a:t>
            </a:r>
          </a:p>
          <a:p>
            <a:r>
              <a:rPr lang="he-IL" b="1" dirty="0"/>
              <a:t>סימולציות של משא ומתן – משפרות תוצאות. </a:t>
            </a:r>
          </a:p>
          <a:p>
            <a:r>
              <a:rPr lang="he-IL" b="1" dirty="0"/>
              <a:t>זיהוי מוקדם של סביבה משבשת.</a:t>
            </a:r>
          </a:p>
          <a:p>
            <a:r>
              <a:rPr lang="he-IL" b="1" dirty="0"/>
              <a:t>מנהלים את האירוע, מזיזים את השחקנים. </a:t>
            </a:r>
            <a:endParaRPr lang="en-US" b="1" dirty="0"/>
          </a:p>
          <a:p>
            <a:r>
              <a:rPr lang="he-IL" b="1" dirty="0"/>
              <a:t>מנסים להשיג עוד הישגים לקראת הסוף. </a:t>
            </a:r>
          </a:p>
          <a:p>
            <a:r>
              <a:rPr lang="he-IL" b="1" dirty="0"/>
              <a:t>חותמים בצורה מסודרת, מאורגנת, חוקית. </a:t>
            </a:r>
          </a:p>
          <a:p>
            <a:r>
              <a:rPr lang="he-IL" b="1" dirty="0"/>
              <a:t>בוחנים שגיאות, טעויות, כשלים, הישגים.</a:t>
            </a:r>
          </a:p>
          <a:p>
            <a:r>
              <a:rPr lang="he-IL" b="1" dirty="0"/>
              <a:t>בסיום - יצירת שיתוף פעולה לעבודה שוטפת.  </a:t>
            </a:r>
          </a:p>
          <a:p>
            <a:endParaRPr lang="he-IL" b="1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2393844-F7DD-4F55-BD0E-C67B0C00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מרצה: בועז נחמד, טלפון  050-5201857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אסטרטגיית המשא ומתן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he-IL" b="1" dirty="0"/>
              <a:t>הכנה מוקדמת לקראת הדיונים.</a:t>
            </a:r>
          </a:p>
          <a:p>
            <a:r>
              <a:rPr lang="he-IL" b="1" dirty="0"/>
              <a:t>הכוונה של הצוותים לתוצאה הצפויה. </a:t>
            </a:r>
          </a:p>
          <a:p>
            <a:r>
              <a:rPr lang="he-IL" b="1" dirty="0"/>
              <a:t>יצירת קווים ברורים ועמומים לתהליך. </a:t>
            </a:r>
          </a:p>
          <a:p>
            <a:r>
              <a:rPr lang="he-IL" b="1" dirty="0"/>
              <a:t>יצירת איש קשר פנים אחד ארגוני למו"מ. </a:t>
            </a:r>
          </a:p>
          <a:p>
            <a:r>
              <a:rPr lang="he-IL" b="1" dirty="0"/>
              <a:t>בדיקה כי הצוותים מוכנים וערוכים. </a:t>
            </a:r>
          </a:p>
          <a:p>
            <a:r>
              <a:rPr lang="he-IL" b="1" dirty="0"/>
              <a:t>הצגת תוצאה הגרועה / בלתי אפשרית. </a:t>
            </a:r>
          </a:p>
          <a:p>
            <a:r>
              <a:rPr lang="he-IL" b="1" dirty="0"/>
              <a:t>הצגת תוצאות </a:t>
            </a:r>
            <a:r>
              <a:rPr lang="he-IL" b="1" dirty="0" err="1"/>
              <a:t>נילוות</a:t>
            </a:r>
            <a:r>
              <a:rPr lang="he-IL" b="1" dirty="0"/>
              <a:t> לתהליך מו"מ זה. </a:t>
            </a:r>
          </a:p>
          <a:p>
            <a:r>
              <a:rPr lang="he-IL" b="1" dirty="0"/>
              <a:t>קביעת גבולות גזרה לצוותים.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B9798F2-8782-4D3C-91DC-7CCAA395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59639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הכנה מקדימה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he-IL" b="1" dirty="0"/>
              <a:t>לומדים ומזהים את זירת המשא ומתן.</a:t>
            </a:r>
          </a:p>
          <a:p>
            <a:r>
              <a:rPr lang="he-IL" b="1" dirty="0"/>
              <a:t>לומדים את הכללים של המשא ומתן. </a:t>
            </a:r>
          </a:p>
          <a:p>
            <a:r>
              <a:rPr lang="he-IL" b="1" dirty="0"/>
              <a:t>לומדים את עצמנו, על היכולות, גבולות. </a:t>
            </a:r>
          </a:p>
          <a:p>
            <a:r>
              <a:rPr lang="he-IL" b="1" dirty="0"/>
              <a:t>לומדים את הזולת, עליו אישית, מקצועית ועוד. </a:t>
            </a:r>
          </a:p>
          <a:p>
            <a:r>
              <a:rPr lang="he-IL" b="1" dirty="0"/>
              <a:t>קובעים מראש קווים אדומים. </a:t>
            </a:r>
          </a:p>
          <a:p>
            <a:r>
              <a:rPr lang="he-IL" b="1" dirty="0" err="1"/>
              <a:t>מסמלצים</a:t>
            </a:r>
            <a:r>
              <a:rPr lang="he-IL" b="1" dirty="0"/>
              <a:t> ומתרגלים את המשא ומתן.</a:t>
            </a:r>
          </a:p>
          <a:p>
            <a:r>
              <a:rPr lang="he-IL" b="1" dirty="0"/>
              <a:t>בוחנים את האלטרנטיבות של שני הצדדים. </a:t>
            </a:r>
          </a:p>
          <a:p>
            <a:r>
              <a:rPr lang="he-IL" b="1" dirty="0"/>
              <a:t>יצירת נרטיב לצד השני. </a:t>
            </a:r>
          </a:p>
          <a:p>
            <a:r>
              <a:rPr lang="he-IL" b="1" dirty="0"/>
              <a:t>לומדים לבצע הטיות או לזהות הטיות מנגד. 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B9798F2-8782-4D3C-91DC-7CCAA395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347549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השמת האנשים הנכונים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משתמשים ב"בעל שיער אפור".</a:t>
            </a:r>
          </a:p>
          <a:p>
            <a:r>
              <a:rPr lang="he-IL" b="1" dirty="0"/>
              <a:t>משתמשים במגדר ו/או </a:t>
            </a:r>
            <a:r>
              <a:rPr lang="he-IL" b="1" dirty="0" err="1"/>
              <a:t>סטראוטיפים</a:t>
            </a:r>
            <a:r>
              <a:rPr lang="he-IL" b="1" dirty="0"/>
              <a:t>. </a:t>
            </a:r>
          </a:p>
          <a:p>
            <a:r>
              <a:rPr lang="he-IL" b="1" dirty="0"/>
              <a:t>משתמשים במתווכים או בלוביסטים. </a:t>
            </a:r>
          </a:p>
          <a:p>
            <a:r>
              <a:rPr lang="he-IL" b="1" dirty="0"/>
              <a:t>משתמשים במתורגמנים או "מקומיים". </a:t>
            </a:r>
          </a:p>
          <a:p>
            <a:r>
              <a:rPr lang="he-IL" b="1" dirty="0"/>
              <a:t>מפעילים אנשים "יוצאי".</a:t>
            </a:r>
          </a:p>
          <a:p>
            <a:r>
              <a:rPr lang="he-IL" b="1" dirty="0"/>
              <a:t>נעזרים רק במי שמכיר את הזירה. </a:t>
            </a:r>
          </a:p>
          <a:p>
            <a:r>
              <a:rPr lang="he-IL" b="1" dirty="0"/>
              <a:t>מסלקים את האנשים ה"לא נכונים".</a:t>
            </a:r>
          </a:p>
          <a:p>
            <a:endParaRPr lang="he-IL" b="1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8B5B938-73E8-4B60-9382-18F24D76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מנהלים את ה"אירוע"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he-IL" b="1" dirty="0"/>
              <a:t>יוזמים או מעכבים או נמנעים – מבחירה. </a:t>
            </a:r>
          </a:p>
          <a:p>
            <a:r>
              <a:rPr lang="he-IL" b="1" dirty="0"/>
              <a:t>מנסים לקבוע כללים למשא ומתן. </a:t>
            </a:r>
          </a:p>
          <a:p>
            <a:r>
              <a:rPr lang="he-IL" b="1" dirty="0"/>
              <a:t>מתאמים את מיקום המשא ומתן. </a:t>
            </a:r>
          </a:p>
          <a:p>
            <a:r>
              <a:rPr lang="he-IL" b="1" dirty="0"/>
              <a:t>מנסים להוסיף "סד של זמן".</a:t>
            </a:r>
          </a:p>
          <a:p>
            <a:r>
              <a:rPr lang="he-IL" b="1" dirty="0"/>
              <a:t>משתדלים לקבוע מועדים.</a:t>
            </a:r>
          </a:p>
          <a:p>
            <a:r>
              <a:rPr lang="he-IL" b="1" dirty="0"/>
              <a:t>שינוי ערוצי תקשורת. </a:t>
            </a:r>
          </a:p>
          <a:p>
            <a:r>
              <a:rPr lang="he-IL" b="1" dirty="0"/>
              <a:t>מציעים חלופות, אלטרנטיבות, ואפשרויות.  </a:t>
            </a:r>
          </a:p>
          <a:p>
            <a:r>
              <a:rPr lang="he-IL" b="1" dirty="0"/>
              <a:t>מסכמים את האירוע למול הצד השני. </a:t>
            </a:r>
          </a:p>
          <a:p>
            <a:endParaRPr lang="he-IL" b="1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82D1E8D-AFFA-4CAA-A5D5-AEA1F4B3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שיחת חולין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/>
          </a:bodyPr>
          <a:lstStyle/>
          <a:p>
            <a:r>
              <a:rPr lang="he-IL" b="1" dirty="0" err="1"/>
              <a:t>פרגון</a:t>
            </a:r>
            <a:r>
              <a:rPr lang="he-IL" b="1" dirty="0"/>
              <a:t> (או חוסר שביעות רצון). </a:t>
            </a:r>
          </a:p>
          <a:p>
            <a:r>
              <a:rPr lang="he-IL" b="1" dirty="0"/>
              <a:t>שיחה על נושאים שברומו של עולם. </a:t>
            </a:r>
          </a:p>
          <a:p>
            <a:r>
              <a:rPr lang="he-IL" b="1" dirty="0"/>
              <a:t>שיחה על תחומי עניין משותפים. </a:t>
            </a:r>
          </a:p>
          <a:p>
            <a:r>
              <a:rPr lang="he-IL" b="1" dirty="0"/>
              <a:t>דאגה לצד השני. </a:t>
            </a:r>
          </a:p>
          <a:p>
            <a:r>
              <a:rPr lang="he-IL" b="1" dirty="0"/>
              <a:t>אמפטיה. </a:t>
            </a:r>
          </a:p>
          <a:p>
            <a:r>
              <a:rPr lang="he-IL" b="1" dirty="0"/>
              <a:t>הקשבה. </a:t>
            </a:r>
          </a:p>
          <a:p>
            <a:r>
              <a:rPr lang="he-IL" b="1" dirty="0"/>
              <a:t>תשומת לב קטנה. </a:t>
            </a:r>
          </a:p>
          <a:p>
            <a:r>
              <a:rPr lang="he-IL" b="1" dirty="0"/>
              <a:t>העברת מסרים במשא ומתן צללים. </a:t>
            </a:r>
          </a:p>
          <a:p>
            <a:r>
              <a:rPr lang="he-IL" b="1" dirty="0"/>
              <a:t>זיהוי הדגשים פסיכולוגיים של הצד השני.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C20AB1D-6FB4-4665-9EF7-7989B2BD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113944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פתיחת המשא ומתן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/>
              <a:t>הקשבה. </a:t>
            </a:r>
          </a:p>
          <a:p>
            <a:r>
              <a:rPr lang="he-IL" b="1" dirty="0"/>
              <a:t>תשומת לב </a:t>
            </a:r>
            <a:r>
              <a:rPr lang="he-IL" b="1" dirty="0" err="1"/>
              <a:t>לקריטריוני</a:t>
            </a:r>
            <a:r>
              <a:rPr lang="he-IL" b="1" dirty="0"/>
              <a:t> קבלת ההחלטות. </a:t>
            </a:r>
          </a:p>
          <a:p>
            <a:r>
              <a:rPr lang="he-IL" b="1" dirty="0"/>
              <a:t>לא שמים את כל הקלפים על השולחן. </a:t>
            </a:r>
          </a:p>
          <a:p>
            <a:r>
              <a:rPr lang="he-IL" b="1" dirty="0"/>
              <a:t>יצירת אמון בין הצדדים בדברים הקטנים. </a:t>
            </a:r>
          </a:p>
          <a:p>
            <a:r>
              <a:rPr lang="he-IL" b="1" dirty="0"/>
              <a:t>הצגת הצורך למול הצגת הבקשה. </a:t>
            </a:r>
          </a:p>
          <a:p>
            <a:r>
              <a:rPr lang="he-IL" b="1" dirty="0"/>
              <a:t>הצגת מטרת הפגישה. </a:t>
            </a:r>
          </a:p>
          <a:p>
            <a:r>
              <a:rPr lang="he-IL" b="1" dirty="0"/>
              <a:t>כולם באותו דף – לוודא. </a:t>
            </a:r>
          </a:p>
          <a:p>
            <a:r>
              <a:rPr lang="he-IL" b="1" dirty="0"/>
              <a:t>היכרות בין המשתתפים.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B43F500-372B-430E-A366-0440719F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372297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highlight>
                  <a:srgbClr val="FFFF00"/>
                </a:highlight>
              </a:rPr>
              <a:t>טכניקות קלאסיות במיקוח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he-IL" b="1" dirty="0"/>
              <a:t>שוטר טוב שוטר רע. </a:t>
            </a:r>
          </a:p>
          <a:p>
            <a:r>
              <a:rPr lang="he-IL" b="1" dirty="0"/>
              <a:t>סמכות מוגבלת. </a:t>
            </a:r>
          </a:p>
          <a:p>
            <a:r>
              <a:rPr lang="he-IL" b="1" dirty="0"/>
              <a:t>אתן לך רק אם </a:t>
            </a:r>
            <a:r>
              <a:rPr lang="he-IL" b="1" dirty="0" err="1"/>
              <a:t>תתן</a:t>
            </a:r>
            <a:r>
              <a:rPr lang="he-IL" b="1" dirty="0"/>
              <a:t> לי משהו בתמורה. </a:t>
            </a:r>
          </a:p>
          <a:p>
            <a:r>
              <a:rPr lang="en-US" b="1" dirty="0"/>
              <a:t>TIOLI</a:t>
            </a:r>
            <a:r>
              <a:rPr lang="he-IL" b="1" dirty="0"/>
              <a:t>.</a:t>
            </a:r>
          </a:p>
          <a:p>
            <a:r>
              <a:rPr lang="he-IL" b="1" dirty="0"/>
              <a:t>כרסום. </a:t>
            </a:r>
          </a:p>
          <a:p>
            <a:r>
              <a:rPr lang="he-IL" b="1" dirty="0"/>
              <a:t>עמדות פתיחה קיצוניות. </a:t>
            </a:r>
          </a:p>
          <a:p>
            <a:r>
              <a:rPr lang="he-IL" b="1" dirty="0"/>
              <a:t>ויתורים טקטיים.</a:t>
            </a:r>
          </a:p>
          <a:p>
            <a:r>
              <a:rPr lang="he-IL" b="1" dirty="0"/>
              <a:t>הטלת אחריות על הצד השני.  </a:t>
            </a: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75D9990-12C1-4996-8717-A88FE34D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מרצה: בועז נחמד, טלפון  050-5201857 </a:t>
            </a:r>
          </a:p>
        </p:txBody>
      </p:sp>
    </p:spTree>
    <p:extLst>
      <p:ext uri="{BB962C8B-B14F-4D97-AF65-F5344CB8AC3E}">
        <p14:creationId xmlns:p14="http://schemas.microsoft.com/office/powerpoint/2010/main" val="25749700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12941</TotalTime>
  <Words>1272</Words>
  <Application>Microsoft Office PowerPoint</Application>
  <PresentationFormat>‫הצגה על המסך (4:3)</PresentationFormat>
  <Paragraphs>204</Paragraphs>
  <Slides>20</Slides>
  <Notes>20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3" baseType="lpstr">
      <vt:lpstr>Arial</vt:lpstr>
      <vt:lpstr>Calibri</vt:lpstr>
      <vt:lpstr>ערכת נושא Office</vt:lpstr>
      <vt:lpstr>הרצאת מבוא:   ניהול משא ומתן</vt:lpstr>
      <vt:lpstr>מיקוח מול משא ומתן</vt:lpstr>
      <vt:lpstr>אסטרטגיית המשא ומתן</vt:lpstr>
      <vt:lpstr>הכנה מקדימה</vt:lpstr>
      <vt:lpstr>השמת האנשים הנכונים</vt:lpstr>
      <vt:lpstr>מנהלים את ה"אירוע"</vt:lpstr>
      <vt:lpstr>שיחת חולין</vt:lpstr>
      <vt:lpstr>פתיחת המשא ומתן</vt:lpstr>
      <vt:lpstr>טכניקות קלאסיות במיקוח</vt:lpstr>
      <vt:lpstr>מצגת של PowerPoint‏</vt:lpstr>
      <vt:lpstr>מצגת של PowerPoint‏</vt:lpstr>
      <vt:lpstr>תורת המשחקים וקבלת החלטות</vt:lpstr>
      <vt:lpstr>מצגת של PowerPoint‏</vt:lpstr>
      <vt:lpstr>סגירת המשא ומתן</vt:lpstr>
      <vt:lpstr>סביבה משבשת במשא ומתן</vt:lpstr>
      <vt:lpstr>הפרת ההסכם – חלק ראשון</vt:lpstr>
      <vt:lpstr>יישום ההסכם והחוזה – חלק שני</vt:lpstr>
      <vt:lpstr>יישום ההסכם והחוזה – חלק שלישי</vt:lpstr>
      <vt:lpstr>הפקת לקחים עם סיום המו"מ</vt:lpstr>
      <vt:lpstr>סיכום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איך מצליחים במשא ומתן</dc:title>
  <dc:creator>boaz</dc:creator>
  <cp:lastModifiedBy>Boaz Nechmad</cp:lastModifiedBy>
  <cp:revision>71</cp:revision>
  <cp:lastPrinted>2023-07-11T03:39:40Z</cp:lastPrinted>
  <dcterms:created xsi:type="dcterms:W3CDTF">2012-06-25T13:03:07Z</dcterms:created>
  <dcterms:modified xsi:type="dcterms:W3CDTF">2024-01-13T15:54:06Z</dcterms:modified>
</cp:coreProperties>
</file>