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18"/>
  </p:notesMasterIdLst>
  <p:sldIdLst>
    <p:sldId id="256" r:id="rId2"/>
    <p:sldId id="272" r:id="rId3"/>
    <p:sldId id="260" r:id="rId4"/>
    <p:sldId id="273" r:id="rId5"/>
    <p:sldId id="261" r:id="rId6"/>
    <p:sldId id="262" r:id="rId7"/>
    <p:sldId id="283" r:id="rId8"/>
    <p:sldId id="266" r:id="rId9"/>
    <p:sldId id="267" r:id="rId10"/>
    <p:sldId id="268" r:id="rId11"/>
    <p:sldId id="275" r:id="rId12"/>
    <p:sldId id="277" r:id="rId13"/>
    <p:sldId id="284" r:id="rId14"/>
    <p:sldId id="278" r:id="rId15"/>
    <p:sldId id="280" r:id="rId16"/>
    <p:sldId id="282"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77957" autoAdjust="0"/>
  </p:normalViewPr>
  <p:slideViewPr>
    <p:cSldViewPr>
      <p:cViewPr varScale="1">
        <p:scale>
          <a:sx n="56" d="100"/>
          <a:sy n="56" d="100"/>
        </p:scale>
        <p:origin x="-177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653E44-80DF-4E89-8519-D0876126996F}"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pPr rtl="1"/>
          <a:endParaRPr lang="he-IL"/>
        </a:p>
      </dgm:t>
    </dgm:pt>
    <dgm:pt modelId="{25BD3D4B-0EF6-4C57-B172-AFF5AE092416}">
      <dgm:prSet phldrT="[טקסט]" custT="1"/>
      <dgm:spPr/>
      <dgm:t>
        <a:bodyPr/>
        <a:lstStyle/>
        <a:p>
          <a:pPr rtl="1"/>
          <a:r>
            <a:rPr lang="he-IL" sz="1600" b="1" dirty="0" smtClean="0">
              <a:solidFill>
                <a:schemeClr val="tx1"/>
              </a:solidFill>
            </a:rPr>
            <a:t>הפרה של המעביד </a:t>
          </a:r>
          <a:endParaRPr lang="he-IL" sz="1600" b="1" dirty="0">
            <a:solidFill>
              <a:schemeClr val="tx1"/>
            </a:solidFill>
          </a:endParaRPr>
        </a:p>
      </dgm:t>
    </dgm:pt>
    <dgm:pt modelId="{36EC1282-11A4-4668-AC28-399C4D7D3171}" type="parTrans" cxnId="{2F325186-BEBB-4CCA-BA7A-65FDAF006690}">
      <dgm:prSet/>
      <dgm:spPr/>
      <dgm:t>
        <a:bodyPr/>
        <a:lstStyle/>
        <a:p>
          <a:pPr rtl="1"/>
          <a:endParaRPr lang="he-IL"/>
        </a:p>
      </dgm:t>
    </dgm:pt>
    <dgm:pt modelId="{72DF90CF-7F19-47F8-8240-B3AC5F105D2F}" type="sibTrans" cxnId="{2F325186-BEBB-4CCA-BA7A-65FDAF006690}">
      <dgm:prSet/>
      <dgm:spPr/>
      <dgm:t>
        <a:bodyPr/>
        <a:lstStyle/>
        <a:p>
          <a:pPr rtl="1"/>
          <a:endParaRPr lang="he-IL"/>
        </a:p>
      </dgm:t>
    </dgm:pt>
    <dgm:pt modelId="{5F6BD1D4-C48A-4E1F-A2E0-35568C656819}">
      <dgm:prSet phldrT="[טקסט]" custT="1"/>
      <dgm:spPr/>
      <dgm:t>
        <a:bodyPr/>
        <a:lstStyle/>
        <a:p>
          <a:pPr rtl="1"/>
          <a:r>
            <a:rPr lang="he-IL" sz="2400" b="1" dirty="0" smtClean="0"/>
            <a:t>נמסרה למעביד שהוא קבלן דרישת תשלום בשל הפרת חובה לפי הוראת חיקוק המנויה בתוספת השלישית </a:t>
          </a:r>
          <a:endParaRPr lang="he-IL" sz="2400" dirty="0"/>
        </a:p>
      </dgm:t>
    </dgm:pt>
    <dgm:pt modelId="{08A2683F-0438-4FC9-A3B8-160B72422C39}" type="parTrans" cxnId="{AFE56EF6-C6EB-42B1-8105-66CDDE7567D5}">
      <dgm:prSet/>
      <dgm:spPr/>
      <dgm:t>
        <a:bodyPr/>
        <a:lstStyle/>
        <a:p>
          <a:pPr rtl="1"/>
          <a:endParaRPr lang="he-IL"/>
        </a:p>
      </dgm:t>
    </dgm:pt>
    <dgm:pt modelId="{0E295A84-80CC-49BF-87EF-7287079B0AD0}" type="sibTrans" cxnId="{AFE56EF6-C6EB-42B1-8105-66CDDE7567D5}">
      <dgm:prSet/>
      <dgm:spPr/>
      <dgm:t>
        <a:bodyPr/>
        <a:lstStyle/>
        <a:p>
          <a:pPr rtl="1"/>
          <a:endParaRPr lang="he-IL"/>
        </a:p>
      </dgm:t>
    </dgm:pt>
    <dgm:pt modelId="{34EBB3A6-1211-4DB4-B550-3C7E15686171}">
      <dgm:prSet phldrT="[טקסט]" custT="1"/>
      <dgm:spPr/>
      <dgm:t>
        <a:bodyPr/>
        <a:lstStyle/>
        <a:p>
          <a:pPr rtl="1"/>
          <a:r>
            <a:rPr lang="he-IL" sz="1800" b="1" dirty="0" smtClean="0">
              <a:solidFill>
                <a:schemeClr val="tx1"/>
              </a:solidFill>
            </a:rPr>
            <a:t>חלה חובה</a:t>
          </a:r>
          <a:endParaRPr lang="he-IL" sz="1800" b="1" dirty="0">
            <a:solidFill>
              <a:schemeClr val="tx1"/>
            </a:solidFill>
          </a:endParaRPr>
        </a:p>
      </dgm:t>
    </dgm:pt>
    <dgm:pt modelId="{B97B8F50-D5D3-4E62-BEB9-3D14C1485F34}" type="parTrans" cxnId="{9CB88CE6-B41E-49ED-AAA0-301ADD3B6001}">
      <dgm:prSet/>
      <dgm:spPr/>
      <dgm:t>
        <a:bodyPr/>
        <a:lstStyle/>
        <a:p>
          <a:pPr rtl="1"/>
          <a:endParaRPr lang="he-IL"/>
        </a:p>
      </dgm:t>
    </dgm:pt>
    <dgm:pt modelId="{F41A1E7A-F809-4F31-B145-D91466D3AA74}" type="sibTrans" cxnId="{9CB88CE6-B41E-49ED-AAA0-301ADD3B6001}">
      <dgm:prSet/>
      <dgm:spPr/>
      <dgm:t>
        <a:bodyPr/>
        <a:lstStyle/>
        <a:p>
          <a:pPr rtl="1"/>
          <a:endParaRPr lang="he-IL"/>
        </a:p>
      </dgm:t>
    </dgm:pt>
    <dgm:pt modelId="{21266A22-20DA-4DAE-828F-E79DD26DE991}">
      <dgm:prSet phldrT="[טקסט]" custT="1"/>
      <dgm:spPr/>
      <dgm:t>
        <a:bodyPr/>
        <a:lstStyle/>
        <a:p>
          <a:pPr rtl="1"/>
          <a:endParaRPr lang="he-IL" sz="3200" dirty="0"/>
        </a:p>
      </dgm:t>
    </dgm:pt>
    <dgm:pt modelId="{68687C2F-3493-48DC-AF9D-A6E80C074553}" type="parTrans" cxnId="{CD8C6683-9226-417D-8AE9-2045861E7B8A}">
      <dgm:prSet/>
      <dgm:spPr/>
      <dgm:t>
        <a:bodyPr/>
        <a:lstStyle/>
        <a:p>
          <a:pPr rtl="1"/>
          <a:endParaRPr lang="he-IL"/>
        </a:p>
      </dgm:t>
    </dgm:pt>
    <dgm:pt modelId="{A2FF38C5-0CB3-4375-8EA6-9D8E9E083A45}" type="sibTrans" cxnId="{CD8C6683-9226-417D-8AE9-2045861E7B8A}">
      <dgm:prSet/>
      <dgm:spPr/>
      <dgm:t>
        <a:bodyPr/>
        <a:lstStyle/>
        <a:p>
          <a:pPr rtl="1"/>
          <a:endParaRPr lang="he-IL"/>
        </a:p>
      </dgm:t>
    </dgm:pt>
    <dgm:pt modelId="{DC2DEC09-C640-4110-BE03-92EAD791B159}">
      <dgm:prSet phldrT="[טקסט]" custT="1"/>
      <dgm:spPr/>
      <dgm:t>
        <a:bodyPr/>
        <a:lstStyle/>
        <a:p>
          <a:pPr rtl="1"/>
          <a:r>
            <a:rPr lang="he-IL" sz="2000" b="1" dirty="0" smtClean="0">
              <a:solidFill>
                <a:schemeClr val="tx1"/>
              </a:solidFill>
            </a:rPr>
            <a:t>דרישה לתיקון</a:t>
          </a:r>
          <a:endParaRPr lang="he-IL" sz="2000" b="1" dirty="0">
            <a:solidFill>
              <a:schemeClr val="tx1"/>
            </a:solidFill>
          </a:endParaRPr>
        </a:p>
      </dgm:t>
    </dgm:pt>
    <dgm:pt modelId="{1C510C7C-51FE-4A2B-9D6C-F12CEAF13CC3}" type="parTrans" cxnId="{26CC51D7-27EF-48A6-AC24-C24F9117CA5D}">
      <dgm:prSet/>
      <dgm:spPr/>
      <dgm:t>
        <a:bodyPr/>
        <a:lstStyle/>
        <a:p>
          <a:pPr rtl="1"/>
          <a:endParaRPr lang="he-IL"/>
        </a:p>
      </dgm:t>
    </dgm:pt>
    <dgm:pt modelId="{F16414D8-A125-4C2A-979D-F2A1413E9DE0}" type="sibTrans" cxnId="{26CC51D7-27EF-48A6-AC24-C24F9117CA5D}">
      <dgm:prSet/>
      <dgm:spPr/>
      <dgm:t>
        <a:bodyPr/>
        <a:lstStyle/>
        <a:p>
          <a:pPr rtl="1"/>
          <a:endParaRPr lang="he-IL"/>
        </a:p>
      </dgm:t>
    </dgm:pt>
    <dgm:pt modelId="{64AA69CD-694B-4CCF-B436-BF12BDE646CB}">
      <dgm:prSet phldrT="[טקסט]"/>
      <dgm:spPr/>
      <dgm:t>
        <a:bodyPr/>
        <a:lstStyle/>
        <a:p>
          <a:pPr rtl="1"/>
          <a:endParaRPr lang="he-IL" sz="1500" dirty="0"/>
        </a:p>
      </dgm:t>
    </dgm:pt>
    <dgm:pt modelId="{50770B44-5E08-474D-86BD-C1CAE491219A}" type="parTrans" cxnId="{EEFD8FC1-D7FE-4626-9CD1-62BF5E9C3483}">
      <dgm:prSet/>
      <dgm:spPr/>
      <dgm:t>
        <a:bodyPr/>
        <a:lstStyle/>
        <a:p>
          <a:pPr rtl="1"/>
          <a:endParaRPr lang="he-IL"/>
        </a:p>
      </dgm:t>
    </dgm:pt>
    <dgm:pt modelId="{57E88825-A01E-45D8-A131-3B9B8BAC662B}" type="sibTrans" cxnId="{EEFD8FC1-D7FE-4626-9CD1-62BF5E9C3483}">
      <dgm:prSet/>
      <dgm:spPr/>
      <dgm:t>
        <a:bodyPr/>
        <a:lstStyle/>
        <a:p>
          <a:pPr rtl="1"/>
          <a:endParaRPr lang="he-IL"/>
        </a:p>
      </dgm:t>
    </dgm:pt>
    <dgm:pt modelId="{11715BEF-B308-4620-9B99-AD1EA2DA38CB}">
      <dgm:prSet custT="1"/>
      <dgm:spPr/>
      <dgm:t>
        <a:bodyPr/>
        <a:lstStyle/>
        <a:p>
          <a:pPr rtl="1"/>
          <a:r>
            <a:rPr lang="he-IL" sz="3200" b="1" dirty="0" smtClean="0"/>
            <a:t>חלה חובה על מזמין השירות לפי הוראות פרק ג'</a:t>
          </a:r>
          <a:r>
            <a:rPr lang="he-IL" sz="3200" dirty="0" smtClean="0"/>
            <a:t> </a:t>
          </a:r>
          <a:endParaRPr lang="he-IL" sz="3200" dirty="0"/>
        </a:p>
      </dgm:t>
    </dgm:pt>
    <dgm:pt modelId="{5749454E-C19D-4AB8-9108-237022A8430B}" type="parTrans" cxnId="{219454B2-9E76-4EDE-BB93-00EBEF7EE9E1}">
      <dgm:prSet/>
      <dgm:spPr/>
      <dgm:t>
        <a:bodyPr/>
        <a:lstStyle/>
        <a:p>
          <a:pPr rtl="1"/>
          <a:endParaRPr lang="he-IL"/>
        </a:p>
      </dgm:t>
    </dgm:pt>
    <dgm:pt modelId="{518E0528-C109-4E20-B191-DCB9C1789B08}" type="sibTrans" cxnId="{219454B2-9E76-4EDE-BB93-00EBEF7EE9E1}">
      <dgm:prSet/>
      <dgm:spPr/>
      <dgm:t>
        <a:bodyPr/>
        <a:lstStyle/>
        <a:p>
          <a:pPr rtl="1"/>
          <a:endParaRPr lang="he-IL"/>
        </a:p>
      </dgm:t>
    </dgm:pt>
    <dgm:pt modelId="{4132A9F9-CF14-4BB5-A510-BC380614B293}">
      <dgm:prSet custT="1"/>
      <dgm:spPr/>
      <dgm:t>
        <a:bodyPr/>
        <a:lstStyle/>
        <a:p>
          <a:pPr rtl="1"/>
          <a:r>
            <a:rPr lang="he-IL" sz="2400" b="1" dirty="0" smtClean="0"/>
            <a:t>העתק מדרישת התשלום שניתנה לקבלן+ דרישה לתיקון ההפרה/ יפעל בתום לב לביטול החוזה ולחילוט הערובה שנתן הקבלן</a:t>
          </a:r>
          <a:endParaRPr lang="he-IL" sz="2400" b="1" dirty="0"/>
        </a:p>
      </dgm:t>
    </dgm:pt>
    <dgm:pt modelId="{B7268E76-408B-477F-A417-BF85B041AB2B}" type="parTrans" cxnId="{E6276994-D47F-47B4-A6A7-873F386CF7F3}">
      <dgm:prSet/>
      <dgm:spPr/>
      <dgm:t>
        <a:bodyPr/>
        <a:lstStyle/>
        <a:p>
          <a:pPr rtl="1"/>
          <a:endParaRPr lang="he-IL"/>
        </a:p>
      </dgm:t>
    </dgm:pt>
    <dgm:pt modelId="{03700078-47B5-434B-BF7B-39538192667E}" type="sibTrans" cxnId="{E6276994-D47F-47B4-A6A7-873F386CF7F3}">
      <dgm:prSet/>
      <dgm:spPr/>
      <dgm:t>
        <a:bodyPr/>
        <a:lstStyle/>
        <a:p>
          <a:pPr rtl="1"/>
          <a:endParaRPr lang="he-IL"/>
        </a:p>
      </dgm:t>
    </dgm:pt>
    <dgm:pt modelId="{D3C7AE23-4843-4453-B02B-1A5E7FC1A0B7}">
      <dgm:prSet custT="1"/>
      <dgm:spPr/>
      <dgm:t>
        <a:bodyPr/>
        <a:lstStyle/>
        <a:p>
          <a:pPr rtl="1"/>
          <a:r>
            <a:rPr lang="he-IL" sz="1600" b="1" dirty="0" smtClean="0">
              <a:solidFill>
                <a:schemeClr val="tx1"/>
              </a:solidFill>
            </a:rPr>
            <a:t>הודעה על כוונת חיוב למזמין </a:t>
          </a:r>
          <a:endParaRPr lang="he-IL" sz="1600" b="1" dirty="0">
            <a:solidFill>
              <a:schemeClr val="tx1"/>
            </a:solidFill>
          </a:endParaRPr>
        </a:p>
      </dgm:t>
    </dgm:pt>
    <dgm:pt modelId="{411486D7-FF5E-4864-ADB6-1565CC83D8AD}" type="parTrans" cxnId="{23BA94A7-3476-44A7-B25E-0D399C3564A0}">
      <dgm:prSet/>
      <dgm:spPr/>
      <dgm:t>
        <a:bodyPr/>
        <a:lstStyle/>
        <a:p>
          <a:pPr rtl="1"/>
          <a:endParaRPr lang="he-IL"/>
        </a:p>
      </dgm:t>
    </dgm:pt>
    <dgm:pt modelId="{FD41D1A3-8958-4EBD-9E61-D40DEEEC7A86}" type="sibTrans" cxnId="{23BA94A7-3476-44A7-B25E-0D399C3564A0}">
      <dgm:prSet/>
      <dgm:spPr/>
      <dgm:t>
        <a:bodyPr/>
        <a:lstStyle/>
        <a:p>
          <a:pPr rtl="1"/>
          <a:endParaRPr lang="he-IL"/>
        </a:p>
      </dgm:t>
    </dgm:pt>
    <dgm:pt modelId="{5B522413-CE0B-4946-9DF9-E56AF81CEAEB}">
      <dgm:prSet phldrT="[טקסט]" custT="1"/>
      <dgm:spPr/>
      <dgm:t>
        <a:bodyPr/>
        <a:lstStyle/>
        <a:p>
          <a:pPr rtl="1"/>
          <a:endParaRPr lang="he-IL" sz="2400" dirty="0"/>
        </a:p>
      </dgm:t>
    </dgm:pt>
    <dgm:pt modelId="{DDC707EA-EEF0-46CE-A050-42F9635DF2D5}" type="parTrans" cxnId="{157BF2ED-4B2A-479E-920A-C785311B5864}">
      <dgm:prSet/>
      <dgm:spPr/>
      <dgm:t>
        <a:bodyPr/>
        <a:lstStyle/>
        <a:p>
          <a:pPr rtl="1"/>
          <a:endParaRPr lang="he-IL"/>
        </a:p>
      </dgm:t>
    </dgm:pt>
    <dgm:pt modelId="{2793098E-223C-4185-BA44-BF3BB3DBD2FD}" type="sibTrans" cxnId="{157BF2ED-4B2A-479E-920A-C785311B5864}">
      <dgm:prSet/>
      <dgm:spPr/>
      <dgm:t>
        <a:bodyPr/>
        <a:lstStyle/>
        <a:p>
          <a:pPr rtl="1"/>
          <a:endParaRPr lang="he-IL"/>
        </a:p>
      </dgm:t>
    </dgm:pt>
    <dgm:pt modelId="{64205BEE-7121-4865-8D33-7F28EEB83BF9}">
      <dgm:prSet/>
      <dgm:spPr/>
      <dgm:t>
        <a:bodyPr/>
        <a:lstStyle/>
        <a:p>
          <a:pPr rtl="1"/>
          <a:r>
            <a:rPr lang="he-IL" b="1" dirty="0" smtClean="0"/>
            <a:t>לא תוקנה ההפרה או לא פעל מזמין השירות בתום לב לביטול החוזה ולחילוט הערובה ימסור הממונה למזמין השירות הודעה על כוונת חיוב . </a:t>
          </a:r>
          <a:endParaRPr lang="he-IL" dirty="0"/>
        </a:p>
      </dgm:t>
    </dgm:pt>
    <dgm:pt modelId="{330C6253-CFA2-434E-9178-F763AED5D60F}" type="parTrans" cxnId="{996B8601-F5D1-4762-B384-4375E5C0AC59}">
      <dgm:prSet/>
      <dgm:spPr/>
      <dgm:t>
        <a:bodyPr/>
        <a:lstStyle/>
        <a:p>
          <a:pPr rtl="1"/>
          <a:endParaRPr lang="he-IL"/>
        </a:p>
      </dgm:t>
    </dgm:pt>
    <dgm:pt modelId="{5FC296C3-8EC9-4D78-AA0F-62F6209F9F4D}" type="sibTrans" cxnId="{996B8601-F5D1-4762-B384-4375E5C0AC59}">
      <dgm:prSet/>
      <dgm:spPr/>
      <dgm:t>
        <a:bodyPr/>
        <a:lstStyle/>
        <a:p>
          <a:pPr rtl="1"/>
          <a:endParaRPr lang="he-IL"/>
        </a:p>
      </dgm:t>
    </dgm:pt>
    <dgm:pt modelId="{95C04202-53FA-4197-873D-D5A9ECAE8D3E}" type="pres">
      <dgm:prSet presAssocID="{FC653E44-80DF-4E89-8519-D0876126996F}" presName="linearFlow" presStyleCnt="0">
        <dgm:presLayoutVars>
          <dgm:dir/>
          <dgm:animLvl val="lvl"/>
          <dgm:resizeHandles val="exact"/>
        </dgm:presLayoutVars>
      </dgm:prSet>
      <dgm:spPr/>
      <dgm:t>
        <a:bodyPr/>
        <a:lstStyle/>
        <a:p>
          <a:pPr rtl="1"/>
          <a:endParaRPr lang="he-IL"/>
        </a:p>
      </dgm:t>
    </dgm:pt>
    <dgm:pt modelId="{A124D983-2363-4FD6-A5EA-65BA5E4A3EEA}" type="pres">
      <dgm:prSet presAssocID="{25BD3D4B-0EF6-4C57-B172-AFF5AE092416}" presName="composite" presStyleCnt="0"/>
      <dgm:spPr/>
    </dgm:pt>
    <dgm:pt modelId="{CD39AF8A-63B6-4288-BFA9-69587D3853E0}" type="pres">
      <dgm:prSet presAssocID="{25BD3D4B-0EF6-4C57-B172-AFF5AE092416}" presName="parentText" presStyleLbl="alignNode1" presStyleIdx="0" presStyleCnt="4">
        <dgm:presLayoutVars>
          <dgm:chMax val="1"/>
          <dgm:bulletEnabled val="1"/>
        </dgm:presLayoutVars>
      </dgm:prSet>
      <dgm:spPr/>
      <dgm:t>
        <a:bodyPr/>
        <a:lstStyle/>
        <a:p>
          <a:pPr rtl="1"/>
          <a:endParaRPr lang="he-IL"/>
        </a:p>
      </dgm:t>
    </dgm:pt>
    <dgm:pt modelId="{3BA35658-318B-444B-BCF1-301F93023427}" type="pres">
      <dgm:prSet presAssocID="{25BD3D4B-0EF6-4C57-B172-AFF5AE092416}" presName="descendantText" presStyleLbl="alignAcc1" presStyleIdx="0" presStyleCnt="4" custScaleY="128763">
        <dgm:presLayoutVars>
          <dgm:bulletEnabled val="1"/>
        </dgm:presLayoutVars>
      </dgm:prSet>
      <dgm:spPr/>
      <dgm:t>
        <a:bodyPr/>
        <a:lstStyle/>
        <a:p>
          <a:pPr rtl="1"/>
          <a:endParaRPr lang="he-IL"/>
        </a:p>
      </dgm:t>
    </dgm:pt>
    <dgm:pt modelId="{CFC235B3-2599-49E7-B607-D06B900EC025}" type="pres">
      <dgm:prSet presAssocID="{72DF90CF-7F19-47F8-8240-B3AC5F105D2F}" presName="sp" presStyleCnt="0"/>
      <dgm:spPr/>
    </dgm:pt>
    <dgm:pt modelId="{16973AA7-8757-4750-859A-486D90B4999E}" type="pres">
      <dgm:prSet presAssocID="{34EBB3A6-1211-4DB4-B550-3C7E15686171}" presName="composite" presStyleCnt="0"/>
      <dgm:spPr/>
    </dgm:pt>
    <dgm:pt modelId="{E1C91DA9-B50B-4542-9368-7E062C555E6F}" type="pres">
      <dgm:prSet presAssocID="{34EBB3A6-1211-4DB4-B550-3C7E15686171}" presName="parentText" presStyleLbl="alignNode1" presStyleIdx="1" presStyleCnt="4">
        <dgm:presLayoutVars>
          <dgm:chMax val="1"/>
          <dgm:bulletEnabled val="1"/>
        </dgm:presLayoutVars>
      </dgm:prSet>
      <dgm:spPr/>
      <dgm:t>
        <a:bodyPr/>
        <a:lstStyle/>
        <a:p>
          <a:pPr rtl="1"/>
          <a:endParaRPr lang="he-IL"/>
        </a:p>
      </dgm:t>
    </dgm:pt>
    <dgm:pt modelId="{7FED57C8-795F-44B4-B64A-B6EDA9E3B700}" type="pres">
      <dgm:prSet presAssocID="{34EBB3A6-1211-4DB4-B550-3C7E15686171}" presName="descendantText" presStyleLbl="alignAcc1" presStyleIdx="1" presStyleCnt="4" custScaleY="147236">
        <dgm:presLayoutVars>
          <dgm:bulletEnabled val="1"/>
        </dgm:presLayoutVars>
      </dgm:prSet>
      <dgm:spPr/>
      <dgm:t>
        <a:bodyPr/>
        <a:lstStyle/>
        <a:p>
          <a:pPr rtl="1"/>
          <a:endParaRPr lang="he-IL"/>
        </a:p>
      </dgm:t>
    </dgm:pt>
    <dgm:pt modelId="{0EE4B701-9D09-4993-BAC2-D5F3AA40AD58}" type="pres">
      <dgm:prSet presAssocID="{F41A1E7A-F809-4F31-B145-D91466D3AA74}" presName="sp" presStyleCnt="0"/>
      <dgm:spPr/>
    </dgm:pt>
    <dgm:pt modelId="{A4D8D062-FC92-45EF-A913-5014459D26D5}" type="pres">
      <dgm:prSet presAssocID="{DC2DEC09-C640-4110-BE03-92EAD791B159}" presName="composite" presStyleCnt="0"/>
      <dgm:spPr/>
    </dgm:pt>
    <dgm:pt modelId="{5AD2FFED-2C45-400A-B95A-EEA8117B57E9}" type="pres">
      <dgm:prSet presAssocID="{DC2DEC09-C640-4110-BE03-92EAD791B159}" presName="parentText" presStyleLbl="alignNode1" presStyleIdx="2" presStyleCnt="4">
        <dgm:presLayoutVars>
          <dgm:chMax val="1"/>
          <dgm:bulletEnabled val="1"/>
        </dgm:presLayoutVars>
      </dgm:prSet>
      <dgm:spPr/>
      <dgm:t>
        <a:bodyPr/>
        <a:lstStyle/>
        <a:p>
          <a:pPr rtl="1"/>
          <a:endParaRPr lang="he-IL"/>
        </a:p>
      </dgm:t>
    </dgm:pt>
    <dgm:pt modelId="{0F87C9B8-D1B7-47CE-BAF8-DA098A6FF744}" type="pres">
      <dgm:prSet presAssocID="{DC2DEC09-C640-4110-BE03-92EAD791B159}" presName="descendantText" presStyleLbl="alignAcc1" presStyleIdx="2" presStyleCnt="4" custScaleY="139265">
        <dgm:presLayoutVars>
          <dgm:bulletEnabled val="1"/>
        </dgm:presLayoutVars>
      </dgm:prSet>
      <dgm:spPr/>
      <dgm:t>
        <a:bodyPr/>
        <a:lstStyle/>
        <a:p>
          <a:pPr rtl="1"/>
          <a:endParaRPr lang="he-IL"/>
        </a:p>
      </dgm:t>
    </dgm:pt>
    <dgm:pt modelId="{B1E06D3F-99A6-441B-B016-83396E96FC80}" type="pres">
      <dgm:prSet presAssocID="{F16414D8-A125-4C2A-979D-F2A1413E9DE0}" presName="sp" presStyleCnt="0"/>
      <dgm:spPr/>
    </dgm:pt>
    <dgm:pt modelId="{9FCFC77C-4CB6-4321-B9EA-34870244895F}" type="pres">
      <dgm:prSet presAssocID="{D3C7AE23-4843-4453-B02B-1A5E7FC1A0B7}" presName="composite" presStyleCnt="0"/>
      <dgm:spPr/>
    </dgm:pt>
    <dgm:pt modelId="{A8935F38-793A-4535-BC9D-41E7E17C61A1}" type="pres">
      <dgm:prSet presAssocID="{D3C7AE23-4843-4453-B02B-1A5E7FC1A0B7}" presName="parentText" presStyleLbl="alignNode1" presStyleIdx="3" presStyleCnt="4" custLinFactNeighborX="0" custLinFactNeighborY="1472">
        <dgm:presLayoutVars>
          <dgm:chMax val="1"/>
          <dgm:bulletEnabled val="1"/>
        </dgm:presLayoutVars>
      </dgm:prSet>
      <dgm:spPr/>
      <dgm:t>
        <a:bodyPr/>
        <a:lstStyle/>
        <a:p>
          <a:pPr rtl="1"/>
          <a:endParaRPr lang="he-IL"/>
        </a:p>
      </dgm:t>
    </dgm:pt>
    <dgm:pt modelId="{4A93E7F7-8980-490E-BC2C-B6BE80FE75DB}" type="pres">
      <dgm:prSet presAssocID="{D3C7AE23-4843-4453-B02B-1A5E7FC1A0B7}" presName="descendantText" presStyleLbl="alignAcc1" presStyleIdx="3" presStyleCnt="4">
        <dgm:presLayoutVars>
          <dgm:bulletEnabled val="1"/>
        </dgm:presLayoutVars>
      </dgm:prSet>
      <dgm:spPr/>
      <dgm:t>
        <a:bodyPr/>
        <a:lstStyle/>
        <a:p>
          <a:pPr rtl="1"/>
          <a:endParaRPr lang="he-IL"/>
        </a:p>
      </dgm:t>
    </dgm:pt>
  </dgm:ptLst>
  <dgm:cxnLst>
    <dgm:cxn modelId="{157BF2ED-4B2A-479E-920A-C785311B5864}" srcId="{25BD3D4B-0EF6-4C57-B172-AFF5AE092416}" destId="{5B522413-CE0B-4946-9DF9-E56AF81CEAEB}" srcOrd="0" destOrd="0" parTransId="{DDC707EA-EEF0-46CE-A050-42F9635DF2D5}" sibTransId="{2793098E-223C-4185-BA44-BF3BB3DBD2FD}"/>
    <dgm:cxn modelId="{927F8175-9580-4ACD-8ED7-C86A63ADC6BB}" type="presOf" srcId="{DC2DEC09-C640-4110-BE03-92EAD791B159}" destId="{5AD2FFED-2C45-400A-B95A-EEA8117B57E9}" srcOrd="0" destOrd="0" presId="urn:microsoft.com/office/officeart/2005/8/layout/chevron2"/>
    <dgm:cxn modelId="{4BD757AC-EC72-44C2-842C-A547D8EBD729}" type="presOf" srcId="{64205BEE-7121-4865-8D33-7F28EEB83BF9}" destId="{4A93E7F7-8980-490E-BC2C-B6BE80FE75DB}" srcOrd="0" destOrd="0" presId="urn:microsoft.com/office/officeart/2005/8/layout/chevron2"/>
    <dgm:cxn modelId="{4DE45813-9413-473B-AA88-D7CAB2B03E0A}" type="presOf" srcId="{25BD3D4B-0EF6-4C57-B172-AFF5AE092416}" destId="{CD39AF8A-63B6-4288-BFA9-69587D3853E0}" srcOrd="0" destOrd="0" presId="urn:microsoft.com/office/officeart/2005/8/layout/chevron2"/>
    <dgm:cxn modelId="{E6276994-D47F-47B4-A6A7-873F386CF7F3}" srcId="{DC2DEC09-C640-4110-BE03-92EAD791B159}" destId="{4132A9F9-CF14-4BB5-A510-BC380614B293}" srcOrd="1" destOrd="0" parTransId="{B7268E76-408B-477F-A417-BF85B041AB2B}" sibTransId="{03700078-47B5-434B-BF7B-39538192667E}"/>
    <dgm:cxn modelId="{56FCC9F2-1B6F-4AB1-A7CE-DE1453DA0979}" type="presOf" srcId="{D3C7AE23-4843-4453-B02B-1A5E7FC1A0B7}" destId="{A8935F38-793A-4535-BC9D-41E7E17C61A1}" srcOrd="0" destOrd="0" presId="urn:microsoft.com/office/officeart/2005/8/layout/chevron2"/>
    <dgm:cxn modelId="{F72348C6-9CD7-494F-B68F-4BC1304A7A4F}" type="presOf" srcId="{5B522413-CE0B-4946-9DF9-E56AF81CEAEB}" destId="{3BA35658-318B-444B-BCF1-301F93023427}" srcOrd="0" destOrd="0" presId="urn:microsoft.com/office/officeart/2005/8/layout/chevron2"/>
    <dgm:cxn modelId="{479A96B3-0FC5-43E8-86F3-11A579A9E472}" type="presOf" srcId="{21266A22-20DA-4DAE-828F-E79DD26DE991}" destId="{7FED57C8-795F-44B4-B64A-B6EDA9E3B700}" srcOrd="0" destOrd="0" presId="urn:microsoft.com/office/officeart/2005/8/layout/chevron2"/>
    <dgm:cxn modelId="{2F325186-BEBB-4CCA-BA7A-65FDAF006690}" srcId="{FC653E44-80DF-4E89-8519-D0876126996F}" destId="{25BD3D4B-0EF6-4C57-B172-AFF5AE092416}" srcOrd="0" destOrd="0" parTransId="{36EC1282-11A4-4668-AC28-399C4D7D3171}" sibTransId="{72DF90CF-7F19-47F8-8240-B3AC5F105D2F}"/>
    <dgm:cxn modelId="{95872FB7-EE30-48B3-962C-512AC8A607C1}" type="presOf" srcId="{FC653E44-80DF-4E89-8519-D0876126996F}" destId="{95C04202-53FA-4197-873D-D5A9ECAE8D3E}" srcOrd="0" destOrd="0" presId="urn:microsoft.com/office/officeart/2005/8/layout/chevron2"/>
    <dgm:cxn modelId="{996B8601-F5D1-4762-B384-4375E5C0AC59}" srcId="{D3C7AE23-4843-4453-B02B-1A5E7FC1A0B7}" destId="{64205BEE-7121-4865-8D33-7F28EEB83BF9}" srcOrd="0" destOrd="0" parTransId="{330C6253-CFA2-434E-9178-F763AED5D60F}" sibTransId="{5FC296C3-8EC9-4D78-AA0F-62F6209F9F4D}"/>
    <dgm:cxn modelId="{26CC51D7-27EF-48A6-AC24-C24F9117CA5D}" srcId="{FC653E44-80DF-4E89-8519-D0876126996F}" destId="{DC2DEC09-C640-4110-BE03-92EAD791B159}" srcOrd="2" destOrd="0" parTransId="{1C510C7C-51FE-4A2B-9D6C-F12CEAF13CC3}" sibTransId="{F16414D8-A125-4C2A-979D-F2A1413E9DE0}"/>
    <dgm:cxn modelId="{9CB88CE6-B41E-49ED-AAA0-301ADD3B6001}" srcId="{FC653E44-80DF-4E89-8519-D0876126996F}" destId="{34EBB3A6-1211-4DB4-B550-3C7E15686171}" srcOrd="1" destOrd="0" parTransId="{B97B8F50-D5D3-4E62-BEB9-3D14C1485F34}" sibTransId="{F41A1E7A-F809-4F31-B145-D91466D3AA74}"/>
    <dgm:cxn modelId="{FC1A40D1-4DA7-4567-B462-CDC4D664E8A0}" type="presOf" srcId="{11715BEF-B308-4620-9B99-AD1EA2DA38CB}" destId="{7FED57C8-795F-44B4-B64A-B6EDA9E3B700}" srcOrd="0" destOrd="1" presId="urn:microsoft.com/office/officeart/2005/8/layout/chevron2"/>
    <dgm:cxn modelId="{B340EE65-FDD9-4200-B516-B6FA55EB2B04}" type="presOf" srcId="{5F6BD1D4-C48A-4E1F-A2E0-35568C656819}" destId="{3BA35658-318B-444B-BCF1-301F93023427}" srcOrd="0" destOrd="1" presId="urn:microsoft.com/office/officeart/2005/8/layout/chevron2"/>
    <dgm:cxn modelId="{1510164E-A1CD-47B4-82B6-89CEAB1DA7E9}" type="presOf" srcId="{64AA69CD-694B-4CCF-B436-BF12BDE646CB}" destId="{0F87C9B8-D1B7-47CE-BAF8-DA098A6FF744}" srcOrd="0" destOrd="0" presId="urn:microsoft.com/office/officeart/2005/8/layout/chevron2"/>
    <dgm:cxn modelId="{23BA94A7-3476-44A7-B25E-0D399C3564A0}" srcId="{FC653E44-80DF-4E89-8519-D0876126996F}" destId="{D3C7AE23-4843-4453-B02B-1A5E7FC1A0B7}" srcOrd="3" destOrd="0" parTransId="{411486D7-FF5E-4864-ADB6-1565CC83D8AD}" sibTransId="{FD41D1A3-8958-4EBD-9E61-D40DEEEC7A86}"/>
    <dgm:cxn modelId="{90F538D1-F605-4563-8B1C-22218396962A}" type="presOf" srcId="{4132A9F9-CF14-4BB5-A510-BC380614B293}" destId="{0F87C9B8-D1B7-47CE-BAF8-DA098A6FF744}" srcOrd="0" destOrd="1" presId="urn:microsoft.com/office/officeart/2005/8/layout/chevron2"/>
    <dgm:cxn modelId="{CD8C6683-9226-417D-8AE9-2045861E7B8A}" srcId="{34EBB3A6-1211-4DB4-B550-3C7E15686171}" destId="{21266A22-20DA-4DAE-828F-E79DD26DE991}" srcOrd="0" destOrd="0" parTransId="{68687C2F-3493-48DC-AF9D-A6E80C074553}" sibTransId="{A2FF38C5-0CB3-4375-8EA6-9D8E9E083A45}"/>
    <dgm:cxn modelId="{EEFD8FC1-D7FE-4626-9CD1-62BF5E9C3483}" srcId="{DC2DEC09-C640-4110-BE03-92EAD791B159}" destId="{64AA69CD-694B-4CCF-B436-BF12BDE646CB}" srcOrd="0" destOrd="0" parTransId="{50770B44-5E08-474D-86BD-C1CAE491219A}" sibTransId="{57E88825-A01E-45D8-A131-3B9B8BAC662B}"/>
    <dgm:cxn modelId="{AFE56EF6-C6EB-42B1-8105-66CDDE7567D5}" srcId="{25BD3D4B-0EF6-4C57-B172-AFF5AE092416}" destId="{5F6BD1D4-C48A-4E1F-A2E0-35568C656819}" srcOrd="1" destOrd="0" parTransId="{08A2683F-0438-4FC9-A3B8-160B72422C39}" sibTransId="{0E295A84-80CC-49BF-87EF-7287079B0AD0}"/>
    <dgm:cxn modelId="{219454B2-9E76-4EDE-BB93-00EBEF7EE9E1}" srcId="{34EBB3A6-1211-4DB4-B550-3C7E15686171}" destId="{11715BEF-B308-4620-9B99-AD1EA2DA38CB}" srcOrd="1" destOrd="0" parTransId="{5749454E-C19D-4AB8-9108-237022A8430B}" sibTransId="{518E0528-C109-4E20-B191-DCB9C1789B08}"/>
    <dgm:cxn modelId="{54D595DB-9FF4-4C22-86A0-E466D05FB442}" type="presOf" srcId="{34EBB3A6-1211-4DB4-B550-3C7E15686171}" destId="{E1C91DA9-B50B-4542-9368-7E062C555E6F}" srcOrd="0" destOrd="0" presId="urn:microsoft.com/office/officeart/2005/8/layout/chevron2"/>
    <dgm:cxn modelId="{ABA955FF-0932-4C29-96A1-A1A9E31D9F99}" type="presParOf" srcId="{95C04202-53FA-4197-873D-D5A9ECAE8D3E}" destId="{A124D983-2363-4FD6-A5EA-65BA5E4A3EEA}" srcOrd="0" destOrd="0" presId="urn:microsoft.com/office/officeart/2005/8/layout/chevron2"/>
    <dgm:cxn modelId="{D9285ACD-9253-4481-A5A7-0618131FA573}" type="presParOf" srcId="{A124D983-2363-4FD6-A5EA-65BA5E4A3EEA}" destId="{CD39AF8A-63B6-4288-BFA9-69587D3853E0}" srcOrd="0" destOrd="0" presId="urn:microsoft.com/office/officeart/2005/8/layout/chevron2"/>
    <dgm:cxn modelId="{083A68D7-E1F2-4FF5-9866-06E20C869C0E}" type="presParOf" srcId="{A124D983-2363-4FD6-A5EA-65BA5E4A3EEA}" destId="{3BA35658-318B-444B-BCF1-301F93023427}" srcOrd="1" destOrd="0" presId="urn:microsoft.com/office/officeart/2005/8/layout/chevron2"/>
    <dgm:cxn modelId="{39512738-59EA-47B9-9FC5-D69BDCCDD29A}" type="presParOf" srcId="{95C04202-53FA-4197-873D-D5A9ECAE8D3E}" destId="{CFC235B3-2599-49E7-B607-D06B900EC025}" srcOrd="1" destOrd="0" presId="urn:microsoft.com/office/officeart/2005/8/layout/chevron2"/>
    <dgm:cxn modelId="{E951E802-8245-4C64-A9C7-D1E037B70DDA}" type="presParOf" srcId="{95C04202-53FA-4197-873D-D5A9ECAE8D3E}" destId="{16973AA7-8757-4750-859A-486D90B4999E}" srcOrd="2" destOrd="0" presId="urn:microsoft.com/office/officeart/2005/8/layout/chevron2"/>
    <dgm:cxn modelId="{E75A9D48-F908-461E-81B7-6284512B4519}" type="presParOf" srcId="{16973AA7-8757-4750-859A-486D90B4999E}" destId="{E1C91DA9-B50B-4542-9368-7E062C555E6F}" srcOrd="0" destOrd="0" presId="urn:microsoft.com/office/officeart/2005/8/layout/chevron2"/>
    <dgm:cxn modelId="{5BD0937C-7D4D-4563-A5A7-1958B3BA09CC}" type="presParOf" srcId="{16973AA7-8757-4750-859A-486D90B4999E}" destId="{7FED57C8-795F-44B4-B64A-B6EDA9E3B700}" srcOrd="1" destOrd="0" presId="urn:microsoft.com/office/officeart/2005/8/layout/chevron2"/>
    <dgm:cxn modelId="{3733FF54-691D-4C7F-A5F6-1AE6252CD5B7}" type="presParOf" srcId="{95C04202-53FA-4197-873D-D5A9ECAE8D3E}" destId="{0EE4B701-9D09-4993-BAC2-D5F3AA40AD58}" srcOrd="3" destOrd="0" presId="urn:microsoft.com/office/officeart/2005/8/layout/chevron2"/>
    <dgm:cxn modelId="{43520ABD-FDEF-4A1F-959E-6ACA11E16019}" type="presParOf" srcId="{95C04202-53FA-4197-873D-D5A9ECAE8D3E}" destId="{A4D8D062-FC92-45EF-A913-5014459D26D5}" srcOrd="4" destOrd="0" presId="urn:microsoft.com/office/officeart/2005/8/layout/chevron2"/>
    <dgm:cxn modelId="{9379B8AD-38A3-4A8F-8050-4AC799713339}" type="presParOf" srcId="{A4D8D062-FC92-45EF-A913-5014459D26D5}" destId="{5AD2FFED-2C45-400A-B95A-EEA8117B57E9}" srcOrd="0" destOrd="0" presId="urn:microsoft.com/office/officeart/2005/8/layout/chevron2"/>
    <dgm:cxn modelId="{40351631-B3C0-44B9-BFAC-9B3E2D6C71BF}" type="presParOf" srcId="{A4D8D062-FC92-45EF-A913-5014459D26D5}" destId="{0F87C9B8-D1B7-47CE-BAF8-DA098A6FF744}" srcOrd="1" destOrd="0" presId="urn:microsoft.com/office/officeart/2005/8/layout/chevron2"/>
    <dgm:cxn modelId="{141480E6-AB16-40D1-B0AE-0F60C87ACC97}" type="presParOf" srcId="{95C04202-53FA-4197-873D-D5A9ECAE8D3E}" destId="{B1E06D3F-99A6-441B-B016-83396E96FC80}" srcOrd="5" destOrd="0" presId="urn:microsoft.com/office/officeart/2005/8/layout/chevron2"/>
    <dgm:cxn modelId="{E1FB3E08-0CF9-40BF-BC4F-CEA64B654396}" type="presParOf" srcId="{95C04202-53FA-4197-873D-D5A9ECAE8D3E}" destId="{9FCFC77C-4CB6-4321-B9EA-34870244895F}" srcOrd="6" destOrd="0" presId="urn:microsoft.com/office/officeart/2005/8/layout/chevron2"/>
    <dgm:cxn modelId="{E2C4A4A8-152F-4FF7-8ED6-93F13ECE0D37}" type="presParOf" srcId="{9FCFC77C-4CB6-4321-B9EA-34870244895F}" destId="{A8935F38-793A-4535-BC9D-41E7E17C61A1}" srcOrd="0" destOrd="0" presId="urn:microsoft.com/office/officeart/2005/8/layout/chevron2"/>
    <dgm:cxn modelId="{DA00DFC2-0524-43F9-82E0-E2322D61DBF6}" type="presParOf" srcId="{9FCFC77C-4CB6-4321-B9EA-34870244895F}" destId="{4A93E7F7-8980-490E-BC2C-B6BE80FE75D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39AF8A-63B6-4288-BFA9-69587D3853E0}">
      <dsp:nvSpPr>
        <dsp:cNvPr id="0" name=""/>
        <dsp:cNvSpPr/>
      </dsp:nvSpPr>
      <dsp:spPr>
        <a:xfrm rot="5400000">
          <a:off x="-213863" y="374962"/>
          <a:ext cx="1425757" cy="998029"/>
        </a:xfrm>
        <a:prstGeom prst="chevron">
          <a:avLst/>
        </a:prstGeom>
        <a:solidFill>
          <a:schemeClr val="accent4">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he-IL" sz="1600" b="1" kern="1200" dirty="0" smtClean="0">
              <a:solidFill>
                <a:schemeClr val="tx1"/>
              </a:solidFill>
            </a:rPr>
            <a:t>הפרה של המעביד </a:t>
          </a:r>
          <a:endParaRPr lang="he-IL" sz="1600" b="1" kern="1200" dirty="0">
            <a:solidFill>
              <a:schemeClr val="tx1"/>
            </a:solidFill>
          </a:endParaRPr>
        </a:p>
      </dsp:txBody>
      <dsp:txXfrm rot="5400000">
        <a:off x="-213863" y="374962"/>
        <a:ext cx="1425757" cy="998029"/>
      </dsp:txXfrm>
    </dsp:sp>
    <dsp:sp modelId="{3BA35658-318B-444B-BCF1-301F93023427}">
      <dsp:nvSpPr>
        <dsp:cNvPr id="0" name=""/>
        <dsp:cNvSpPr/>
      </dsp:nvSpPr>
      <dsp:spPr>
        <a:xfrm rot="5400000">
          <a:off x="4222530" y="-3196751"/>
          <a:ext cx="1193928" cy="7642930"/>
        </a:xfrm>
        <a:prstGeom prst="round2SameRect">
          <a:avLst/>
        </a:prstGeom>
        <a:solidFill>
          <a:schemeClr val="lt1">
            <a:alpha val="9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endParaRPr lang="he-IL" sz="2400" kern="1200" dirty="0"/>
        </a:p>
        <a:p>
          <a:pPr marL="228600" lvl="1" indent="-228600" algn="r" defTabSz="1066800" rtl="1">
            <a:lnSpc>
              <a:spcPct val="90000"/>
            </a:lnSpc>
            <a:spcBef>
              <a:spcPct val="0"/>
            </a:spcBef>
            <a:spcAft>
              <a:spcPct val="15000"/>
            </a:spcAft>
            <a:buChar char="••"/>
          </a:pPr>
          <a:r>
            <a:rPr lang="he-IL" sz="2400" b="1" kern="1200" dirty="0" smtClean="0"/>
            <a:t>נמסרה למעביד שהוא קבלן דרישת תשלום בשל הפרת חובה לפי הוראת חיקוק המנויה בתוספת השלישית </a:t>
          </a:r>
          <a:endParaRPr lang="he-IL" sz="2400" kern="1200" dirty="0"/>
        </a:p>
      </dsp:txBody>
      <dsp:txXfrm rot="5400000">
        <a:off x="4222530" y="-3196751"/>
        <a:ext cx="1193928" cy="7642930"/>
      </dsp:txXfrm>
    </dsp:sp>
    <dsp:sp modelId="{E1C91DA9-B50B-4542-9368-7E062C555E6F}">
      <dsp:nvSpPr>
        <dsp:cNvPr id="0" name=""/>
        <dsp:cNvSpPr/>
      </dsp:nvSpPr>
      <dsp:spPr>
        <a:xfrm rot="5400000">
          <a:off x="-213863" y="1890250"/>
          <a:ext cx="1425757" cy="998029"/>
        </a:xfrm>
        <a:prstGeom prst="chevron">
          <a:avLst/>
        </a:prstGeom>
        <a:solidFill>
          <a:schemeClr val="accent4">
            <a:hueOff val="-685719"/>
            <a:satOff val="-1897"/>
            <a:lumOff val="1177"/>
            <a:alphaOff val="0"/>
          </a:schemeClr>
        </a:solidFill>
        <a:ln w="55000" cap="flat" cmpd="thickThin" algn="ctr">
          <a:solidFill>
            <a:schemeClr val="accent4">
              <a:hueOff val="-685719"/>
              <a:satOff val="-189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he-IL" sz="1800" b="1" kern="1200" dirty="0" smtClean="0">
              <a:solidFill>
                <a:schemeClr val="tx1"/>
              </a:solidFill>
            </a:rPr>
            <a:t>חלה חובה</a:t>
          </a:r>
          <a:endParaRPr lang="he-IL" sz="1800" b="1" kern="1200" dirty="0">
            <a:solidFill>
              <a:schemeClr val="tx1"/>
            </a:solidFill>
          </a:endParaRPr>
        </a:p>
      </dsp:txBody>
      <dsp:txXfrm rot="5400000">
        <a:off x="-213863" y="1890250"/>
        <a:ext cx="1425757" cy="998029"/>
      </dsp:txXfrm>
    </dsp:sp>
    <dsp:sp modelId="{7FED57C8-795F-44B4-B64A-B6EDA9E3B700}">
      <dsp:nvSpPr>
        <dsp:cNvPr id="0" name=""/>
        <dsp:cNvSpPr/>
      </dsp:nvSpPr>
      <dsp:spPr>
        <a:xfrm rot="5400000">
          <a:off x="4137245" y="-1681707"/>
          <a:ext cx="1364497" cy="7642930"/>
        </a:xfrm>
        <a:prstGeom prst="round2SameRect">
          <a:avLst/>
        </a:prstGeom>
        <a:solidFill>
          <a:schemeClr val="lt1">
            <a:alpha val="90000"/>
            <a:hueOff val="0"/>
            <a:satOff val="0"/>
            <a:lumOff val="0"/>
            <a:alphaOff val="0"/>
          </a:schemeClr>
        </a:solidFill>
        <a:ln w="55000" cap="flat" cmpd="thickThin" algn="ctr">
          <a:solidFill>
            <a:schemeClr val="accent4">
              <a:hueOff val="-685719"/>
              <a:satOff val="-1897"/>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endParaRPr lang="he-IL" sz="3200" kern="1200" dirty="0"/>
        </a:p>
        <a:p>
          <a:pPr marL="285750" lvl="1" indent="-285750" algn="r" defTabSz="1422400" rtl="1">
            <a:lnSpc>
              <a:spcPct val="90000"/>
            </a:lnSpc>
            <a:spcBef>
              <a:spcPct val="0"/>
            </a:spcBef>
            <a:spcAft>
              <a:spcPct val="15000"/>
            </a:spcAft>
            <a:buChar char="••"/>
          </a:pPr>
          <a:r>
            <a:rPr lang="he-IL" sz="3200" b="1" kern="1200" dirty="0" smtClean="0"/>
            <a:t>חלה חובה על מזמין השירות לפי הוראות פרק ג'</a:t>
          </a:r>
          <a:r>
            <a:rPr lang="he-IL" sz="3200" kern="1200" dirty="0" smtClean="0"/>
            <a:t> </a:t>
          </a:r>
          <a:endParaRPr lang="he-IL" sz="3200" kern="1200" dirty="0"/>
        </a:p>
      </dsp:txBody>
      <dsp:txXfrm rot="5400000">
        <a:off x="4137245" y="-1681707"/>
        <a:ext cx="1364497" cy="7642930"/>
      </dsp:txXfrm>
    </dsp:sp>
    <dsp:sp modelId="{5AD2FFED-2C45-400A-B95A-EEA8117B57E9}">
      <dsp:nvSpPr>
        <dsp:cNvPr id="0" name=""/>
        <dsp:cNvSpPr/>
      </dsp:nvSpPr>
      <dsp:spPr>
        <a:xfrm rot="5400000">
          <a:off x="-213863" y="3368603"/>
          <a:ext cx="1425757" cy="998029"/>
        </a:xfrm>
        <a:prstGeom prst="chevron">
          <a:avLst/>
        </a:prstGeom>
        <a:solidFill>
          <a:schemeClr val="accent4">
            <a:hueOff val="-1371437"/>
            <a:satOff val="-3793"/>
            <a:lumOff val="2353"/>
            <a:alphaOff val="0"/>
          </a:schemeClr>
        </a:solidFill>
        <a:ln w="55000" cap="flat" cmpd="thickThin" algn="ctr">
          <a:solidFill>
            <a:schemeClr val="accent4">
              <a:hueOff val="-1371437"/>
              <a:satOff val="-3793"/>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tx1"/>
              </a:solidFill>
            </a:rPr>
            <a:t>דרישה לתיקון</a:t>
          </a:r>
          <a:endParaRPr lang="he-IL" sz="2000" b="1" kern="1200" dirty="0">
            <a:solidFill>
              <a:schemeClr val="tx1"/>
            </a:solidFill>
          </a:endParaRPr>
        </a:p>
      </dsp:txBody>
      <dsp:txXfrm rot="5400000">
        <a:off x="-213863" y="3368603"/>
        <a:ext cx="1425757" cy="998029"/>
      </dsp:txXfrm>
    </dsp:sp>
    <dsp:sp modelId="{0F87C9B8-D1B7-47CE-BAF8-DA098A6FF744}">
      <dsp:nvSpPr>
        <dsp:cNvPr id="0" name=""/>
        <dsp:cNvSpPr/>
      </dsp:nvSpPr>
      <dsp:spPr>
        <a:xfrm rot="5400000">
          <a:off x="4174181" y="-203354"/>
          <a:ext cx="1290627" cy="7642930"/>
        </a:xfrm>
        <a:prstGeom prst="round2SameRect">
          <a:avLst/>
        </a:prstGeom>
        <a:solidFill>
          <a:schemeClr val="lt1">
            <a:alpha val="90000"/>
            <a:hueOff val="0"/>
            <a:satOff val="0"/>
            <a:lumOff val="0"/>
            <a:alphaOff val="0"/>
          </a:schemeClr>
        </a:solidFill>
        <a:ln w="55000" cap="flat" cmpd="thickThin" algn="ctr">
          <a:solidFill>
            <a:schemeClr val="accent4">
              <a:hueOff val="-1371437"/>
              <a:satOff val="-3793"/>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114300" lvl="1" indent="-114300" algn="r" defTabSz="666750" rtl="1">
            <a:lnSpc>
              <a:spcPct val="90000"/>
            </a:lnSpc>
            <a:spcBef>
              <a:spcPct val="0"/>
            </a:spcBef>
            <a:spcAft>
              <a:spcPct val="15000"/>
            </a:spcAft>
            <a:buChar char="••"/>
          </a:pPr>
          <a:endParaRPr lang="he-IL" sz="1500" kern="1200" dirty="0"/>
        </a:p>
        <a:p>
          <a:pPr marL="228600" lvl="1" indent="-228600" algn="r" defTabSz="1066800" rtl="1">
            <a:lnSpc>
              <a:spcPct val="90000"/>
            </a:lnSpc>
            <a:spcBef>
              <a:spcPct val="0"/>
            </a:spcBef>
            <a:spcAft>
              <a:spcPct val="15000"/>
            </a:spcAft>
            <a:buChar char="••"/>
          </a:pPr>
          <a:r>
            <a:rPr lang="he-IL" sz="2400" b="1" kern="1200" dirty="0" smtClean="0"/>
            <a:t>העתק מדרישת התשלום שניתנה לקבלן+ דרישה לתיקון ההפרה/ יפעל בתום לב לביטול החוזה ולחילוט הערובה שנתן הקבלן</a:t>
          </a:r>
          <a:endParaRPr lang="he-IL" sz="2400" b="1" kern="1200" dirty="0"/>
        </a:p>
      </dsp:txBody>
      <dsp:txXfrm rot="5400000">
        <a:off x="4174181" y="-203354"/>
        <a:ext cx="1290627" cy="7642930"/>
      </dsp:txXfrm>
    </dsp:sp>
    <dsp:sp modelId="{A8935F38-793A-4535-BC9D-41E7E17C61A1}">
      <dsp:nvSpPr>
        <dsp:cNvPr id="0" name=""/>
        <dsp:cNvSpPr/>
      </dsp:nvSpPr>
      <dsp:spPr>
        <a:xfrm rot="5400000">
          <a:off x="-213863" y="4686000"/>
          <a:ext cx="1425757" cy="998029"/>
        </a:xfrm>
        <a:prstGeom prst="chevron">
          <a:avLst/>
        </a:prstGeom>
        <a:solidFill>
          <a:schemeClr val="accent4">
            <a:hueOff val="-2057156"/>
            <a:satOff val="-5690"/>
            <a:lumOff val="3530"/>
            <a:alphaOff val="0"/>
          </a:schemeClr>
        </a:solidFill>
        <a:ln w="55000" cap="flat" cmpd="thickThin" algn="ctr">
          <a:solidFill>
            <a:schemeClr val="accent4">
              <a:hueOff val="-2057156"/>
              <a:satOff val="-5690"/>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he-IL" sz="1600" b="1" kern="1200" dirty="0" smtClean="0">
              <a:solidFill>
                <a:schemeClr val="tx1"/>
              </a:solidFill>
            </a:rPr>
            <a:t>הודעה על כוונת חיוב למזמין </a:t>
          </a:r>
          <a:endParaRPr lang="he-IL" sz="1600" b="1" kern="1200" dirty="0">
            <a:solidFill>
              <a:schemeClr val="tx1"/>
            </a:solidFill>
          </a:endParaRPr>
        </a:p>
      </dsp:txBody>
      <dsp:txXfrm rot="5400000">
        <a:off x="-213863" y="4686000"/>
        <a:ext cx="1425757" cy="998029"/>
      </dsp:txXfrm>
    </dsp:sp>
    <dsp:sp modelId="{4A93E7F7-8980-490E-BC2C-B6BE80FE75DB}">
      <dsp:nvSpPr>
        <dsp:cNvPr id="0" name=""/>
        <dsp:cNvSpPr/>
      </dsp:nvSpPr>
      <dsp:spPr>
        <a:xfrm rot="5400000">
          <a:off x="4356123" y="1093055"/>
          <a:ext cx="926742" cy="7642930"/>
        </a:xfrm>
        <a:prstGeom prst="round2SameRect">
          <a:avLst/>
        </a:prstGeom>
        <a:solidFill>
          <a:schemeClr val="lt1">
            <a:alpha val="90000"/>
            <a:hueOff val="0"/>
            <a:satOff val="0"/>
            <a:lumOff val="0"/>
            <a:alphaOff val="0"/>
          </a:schemeClr>
        </a:solidFill>
        <a:ln w="55000" cap="flat" cmpd="thickThin" algn="ctr">
          <a:solidFill>
            <a:schemeClr val="accent4">
              <a:hueOff val="-2057156"/>
              <a:satOff val="-5690"/>
              <a:lumOff val="3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he-IL" sz="2000" b="1" kern="1200" dirty="0" smtClean="0"/>
            <a:t>לא תוקנה ההפרה או לא פעל מזמין השירות בתום לב לביטול החוזה ולחילוט הערובה ימסור הממונה למזמין השירות הודעה על כוונת חיוב . </a:t>
          </a:r>
          <a:endParaRPr lang="he-IL" sz="2000" kern="1200" dirty="0"/>
        </a:p>
      </dsp:txBody>
      <dsp:txXfrm rot="5400000">
        <a:off x="4356123" y="1093055"/>
        <a:ext cx="926742" cy="764293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4A19EB1-36EC-4C41-9F1D-64D65FB90422}" type="datetimeFigureOut">
              <a:rPr lang="he-IL" smtClean="0"/>
              <a:pPr/>
              <a:t>כ"ג/אב/תשע"ג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2C2C1B-2E9A-49BD-8E6A-6282516714CD}"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FEC1D2A7-7FA5-41FD-AFC2-E53FDCBB5AA0}" type="datetimeFigureOut">
              <a:rPr lang="he-IL" smtClean="0"/>
              <a:pPr/>
              <a:t>כ"ג/אב/תשע"ג</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5048E3DB-D15D-403F-B280-9EB2A1DC028E}"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5048E3DB-D15D-403F-B280-9EB2A1DC028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5048E3DB-D15D-403F-B280-9EB2A1DC028E}"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5048E3DB-D15D-403F-B280-9EB2A1DC028E}" type="slidenum">
              <a:rPr lang="he-IL" smtClean="0"/>
              <a:pPr/>
              <a:t>‹#›</a:t>
            </a:fld>
            <a:endParaRPr lang="he-IL"/>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5048E3DB-D15D-403F-B280-9EB2A1DC028E}" type="slidenum">
              <a:rPr lang="he-IL" smtClean="0"/>
              <a:pPr/>
              <a:t>‹#›</a:t>
            </a:fld>
            <a:endParaRPr lang="he-IL"/>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5048E3DB-D15D-403F-B280-9EB2A1DC028E}" type="slidenum">
              <a:rPr lang="he-IL" smtClean="0"/>
              <a:pPr/>
              <a:t>‹#›</a:t>
            </a:fld>
            <a:endParaRPr lang="he-IL"/>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5048E3DB-D15D-403F-B280-9EB2A1DC028E}"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5048E3DB-D15D-403F-B280-9EB2A1DC028E}" type="slidenum">
              <a:rPr lang="he-IL" smtClean="0"/>
              <a:pPr/>
              <a:t>‹#›</a:t>
            </a:fld>
            <a:endParaRPr lang="he-IL"/>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FEC1D2A7-7FA5-41FD-AFC2-E53FDCBB5AA0}" type="datetimeFigureOut">
              <a:rPr lang="he-IL" smtClean="0"/>
              <a:pPr/>
              <a:t>כ"ג/אב/תשע"ג</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5048E3DB-D15D-403F-B280-9EB2A1DC028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extLst/>
          </a:lstStyle>
          <a:p>
            <a:fld id="{FEC1D2A7-7FA5-41FD-AFC2-E53FDCBB5AA0}" type="datetimeFigureOut">
              <a:rPr lang="he-IL" smtClean="0"/>
              <a:pPr/>
              <a:t>כ"ג/אב/תשע"ג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5048E3DB-D15D-403F-B280-9EB2A1DC028E}"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FEC1D2A7-7FA5-41FD-AFC2-E53FDCBB5AA0}" type="datetimeFigureOut">
              <a:rPr lang="he-IL" smtClean="0"/>
              <a:pPr/>
              <a:t>כ"ג/אב/תשע"ג</a:t>
            </a:fld>
            <a:endParaRPr lang="he-IL"/>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5048E3DB-D15D-403F-B280-9EB2A1DC028E}" type="slidenum">
              <a:rPr lang="he-IL" smtClean="0"/>
              <a:pPr/>
              <a:t>‹#›</a:t>
            </a:fld>
            <a:endParaRPr lang="he-IL"/>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משולש ישר-זווית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משולש ישר-זווית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EC1D2A7-7FA5-41FD-AFC2-E53FDCBB5AA0}" type="datetimeFigureOut">
              <a:rPr lang="he-IL" smtClean="0"/>
              <a:pPr/>
              <a:t>כ"ג/אב/תשע"ג</a:t>
            </a:fld>
            <a:endParaRPr lang="he-IL"/>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048E3DB-D15D-403F-B280-9EB2A1DC028E}"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548680"/>
            <a:ext cx="7774632" cy="4464496"/>
          </a:xfrm>
        </p:spPr>
        <p:txBody>
          <a:bodyPr>
            <a:noAutofit/>
          </a:bodyPr>
          <a:lstStyle/>
          <a:p>
            <a:pPr algn="ctr"/>
            <a:r>
              <a:rPr lang="he-IL" sz="3600" dirty="0" smtClean="0"/>
              <a:t>החוק </a:t>
            </a:r>
            <a:r>
              <a:rPr lang="he-IL" sz="3600" dirty="0"/>
              <a:t>להגברת האכיפה של דיני עבודה,</a:t>
            </a:r>
            <a:r>
              <a:rPr lang="he-IL" sz="4000" dirty="0"/>
              <a:t/>
            </a:r>
            <a:br>
              <a:rPr lang="he-IL" sz="4000" dirty="0"/>
            </a:br>
            <a:r>
              <a:rPr lang="he-IL" sz="3600" dirty="0" smtClean="0"/>
              <a:t>תשע"ב-2011</a:t>
            </a:r>
            <a:r>
              <a:rPr lang="he-IL" sz="3600" b="1" dirty="0">
                <a:latin typeface="Tahoma" pitchFamily="34" charset="0"/>
                <a:ea typeface="Tahoma" pitchFamily="34" charset="0"/>
              </a:rPr>
              <a:t/>
            </a:r>
            <a:br>
              <a:rPr lang="he-IL" sz="3600" b="1" dirty="0">
                <a:latin typeface="Tahoma" pitchFamily="34" charset="0"/>
                <a:ea typeface="Tahoma" pitchFamily="34" charset="0"/>
              </a:rPr>
            </a:br>
            <a:r>
              <a:rPr lang="he-IL" sz="3600" b="1" dirty="0" smtClean="0">
                <a:latin typeface="Tahoma" pitchFamily="34" charset="0"/>
                <a:ea typeface="Tahoma" pitchFamily="34" charset="0"/>
              </a:rPr>
              <a:t/>
            </a:r>
            <a:br>
              <a:rPr lang="he-IL" sz="3600" b="1" dirty="0" smtClean="0">
                <a:latin typeface="Tahoma" pitchFamily="34" charset="0"/>
                <a:ea typeface="Tahoma" pitchFamily="34" charset="0"/>
              </a:rPr>
            </a:br>
            <a:r>
              <a:rPr lang="he-IL" sz="2400" b="1" dirty="0" smtClean="0">
                <a:latin typeface="Tahoma" pitchFamily="34" charset="0"/>
                <a:ea typeface="Tahoma" pitchFamily="34" charset="0"/>
              </a:rPr>
              <a:t>עו"ד </a:t>
            </a:r>
            <a:r>
              <a:rPr lang="he-IL" sz="2400" b="1" dirty="0">
                <a:latin typeface="Tahoma" pitchFamily="34" charset="0"/>
                <a:ea typeface="Tahoma" pitchFamily="34" charset="0"/>
              </a:rPr>
              <a:t>אפרת </a:t>
            </a:r>
            <a:r>
              <a:rPr lang="he-IL" sz="2400" b="1" dirty="0" smtClean="0">
                <a:latin typeface="Tahoma" pitchFamily="34" charset="0"/>
                <a:ea typeface="Tahoma" pitchFamily="34" charset="0"/>
              </a:rPr>
              <a:t>דויטש</a:t>
            </a:r>
            <a:r>
              <a:rPr lang="he-IL" sz="2800" b="1" dirty="0" smtClean="0">
                <a:latin typeface="Tahoma" pitchFamily="34" charset="0"/>
                <a:ea typeface="Tahoma" pitchFamily="34" charset="0"/>
              </a:rPr>
              <a:t/>
            </a:r>
            <a:br>
              <a:rPr lang="he-IL" sz="2800" b="1" dirty="0" smtClean="0">
                <a:latin typeface="Tahoma" pitchFamily="34" charset="0"/>
                <a:ea typeface="Tahoma" pitchFamily="34" charset="0"/>
              </a:rPr>
            </a:br>
            <a:r>
              <a:rPr lang="he-IL" sz="2800" b="1" dirty="0">
                <a:latin typeface="Tahoma" pitchFamily="34" charset="0"/>
                <a:ea typeface="Tahoma" pitchFamily="34" charset="0"/>
              </a:rPr>
              <a:t/>
            </a:r>
            <a:br>
              <a:rPr lang="he-IL" sz="2800" b="1" dirty="0">
                <a:latin typeface="Tahoma" pitchFamily="34" charset="0"/>
                <a:ea typeface="Tahoma" pitchFamily="34" charset="0"/>
              </a:rPr>
            </a:br>
            <a:r>
              <a:rPr lang="he-IL" sz="2000" b="1" dirty="0" smtClean="0">
                <a:latin typeface="Tahoma" pitchFamily="34" charset="0"/>
                <a:ea typeface="Tahoma" pitchFamily="34" charset="0"/>
              </a:rPr>
              <a:t>יולי </a:t>
            </a:r>
            <a:r>
              <a:rPr lang="he-IL" sz="2000" b="1" dirty="0">
                <a:latin typeface="Tahoma" pitchFamily="34" charset="0"/>
                <a:ea typeface="Tahoma" pitchFamily="34" charset="0"/>
              </a:rPr>
              <a:t>2013</a:t>
            </a:r>
            <a:br>
              <a:rPr lang="he-IL" sz="2000" b="1" dirty="0">
                <a:latin typeface="Tahoma" pitchFamily="34" charset="0"/>
                <a:ea typeface="Tahoma" pitchFamily="34" charset="0"/>
              </a:rPr>
            </a:br>
            <a:r>
              <a:rPr lang="he-IL" sz="2400" b="1" dirty="0">
                <a:latin typeface="Tahoma" pitchFamily="34" charset="0"/>
                <a:ea typeface="Tahoma" pitchFamily="34" charset="0"/>
              </a:rPr>
              <a:t/>
            </a:r>
            <a:br>
              <a:rPr lang="he-IL" sz="2400" b="1" dirty="0">
                <a:latin typeface="Tahoma" pitchFamily="34" charset="0"/>
                <a:ea typeface="Tahoma" pitchFamily="34" charset="0"/>
              </a:rPr>
            </a:br>
            <a:r>
              <a:rPr lang="he-IL" sz="1200" b="1" dirty="0" smtClean="0">
                <a:latin typeface="Tahoma" pitchFamily="34" charset="0"/>
                <a:ea typeface="Tahoma" pitchFamily="34" charset="0"/>
              </a:rPr>
              <a:t>האמור </a:t>
            </a:r>
            <a:r>
              <a:rPr lang="he-IL" sz="1200" b="1" dirty="0">
                <a:latin typeface="Tahoma" pitchFamily="34" charset="0"/>
                <a:ea typeface="Tahoma" pitchFamily="34" charset="0"/>
              </a:rPr>
              <a:t>הינו בבחינת מידע ראשוני וכללי ואינו תחליף ליעוץ משפטי אליו יש לפנות לפי הצורך </a:t>
            </a:r>
            <a:r>
              <a:rPr lang="he-IL" sz="1100" b="1" dirty="0">
                <a:latin typeface="Tahoma" pitchFamily="34" charset="0"/>
                <a:ea typeface="Tahoma" pitchFamily="34" charset="0"/>
              </a:rPr>
              <a:t/>
            </a:r>
            <a:br>
              <a:rPr lang="he-IL" sz="1100" b="1" dirty="0">
                <a:latin typeface="Tahoma" pitchFamily="34" charset="0"/>
                <a:ea typeface="Tahoma" pitchFamily="34" charset="0"/>
              </a:rPr>
            </a:br>
            <a:endParaRPr lang="he-IL" sz="1200" dirty="0"/>
          </a:p>
        </p:txBody>
      </p:sp>
      <p:sp>
        <p:nvSpPr>
          <p:cNvPr id="3" name="כותרת משנה 2"/>
          <p:cNvSpPr>
            <a:spLocks noGrp="1"/>
          </p:cNvSpPr>
          <p:nvPr>
            <p:ph type="subTitle" idx="1"/>
          </p:nvPr>
        </p:nvSpPr>
        <p:spPr>
          <a:xfrm>
            <a:off x="0" y="5517232"/>
            <a:ext cx="5737482" cy="288032"/>
          </a:xfrm>
        </p:spPr>
        <p:txBody>
          <a:bodyPr>
            <a:noAutofit/>
          </a:bodyPr>
          <a:lstStyle/>
          <a:p>
            <a:pPr algn="ctr"/>
            <a:r>
              <a:rPr lang="en-US" sz="1200" b="1" dirty="0" smtClean="0"/>
              <a:t>Efrat Deutsch Law Office  </a:t>
            </a:r>
            <a:r>
              <a:rPr lang="he-IL" sz="1200" b="1" dirty="0" smtClean="0"/>
              <a:t> אפרת </a:t>
            </a:r>
            <a:r>
              <a:rPr lang="he-IL" sz="1200" b="1" dirty="0" err="1" smtClean="0"/>
              <a:t>דויטש</a:t>
            </a:r>
            <a:r>
              <a:rPr lang="he-IL" sz="1200" b="1" dirty="0" smtClean="0"/>
              <a:t>, משרד עורכי דין</a:t>
            </a:r>
            <a:endParaRPr lang="en-US" sz="1200" b="1" dirty="0" smtClean="0"/>
          </a:p>
          <a:p>
            <a:endParaRPr lang="he-IL" sz="1200" dirty="0"/>
          </a:p>
        </p:txBody>
      </p:sp>
    </p:spTree>
    <p:extLst>
      <p:ext uri="{BB962C8B-B14F-4D97-AF65-F5344CB8AC3E}">
        <p14:creationId xmlns:p14="http://schemas.microsoft.com/office/powerpoint/2010/main" xmlns="" val="2141578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3568" y="692696"/>
            <a:ext cx="7772400" cy="504055"/>
          </a:xfrm>
        </p:spPr>
        <p:txBody>
          <a:bodyPr>
            <a:noAutofit/>
          </a:bodyPr>
          <a:lstStyle/>
          <a:p>
            <a:r>
              <a:rPr lang="he-IL" sz="2800" dirty="0" smtClean="0"/>
              <a:t>חוזה בין קבלן למזמין שירות יכלול</a:t>
            </a:r>
            <a:endParaRPr lang="he-IL" sz="2800" dirty="0"/>
          </a:p>
        </p:txBody>
      </p:sp>
      <p:sp>
        <p:nvSpPr>
          <p:cNvPr id="5" name="כותרת משנה 4"/>
          <p:cNvSpPr>
            <a:spLocks noGrp="1"/>
          </p:cNvSpPr>
          <p:nvPr>
            <p:ph type="subTitle" idx="1"/>
          </p:nvPr>
        </p:nvSpPr>
        <p:spPr>
          <a:xfrm>
            <a:off x="685800" y="692696"/>
            <a:ext cx="7772400" cy="4118615"/>
          </a:xfrm>
        </p:spPr>
        <p:txBody>
          <a:bodyPr>
            <a:normAutofit/>
          </a:bodyPr>
          <a:lstStyle/>
          <a:p>
            <a:pPr marL="342900" indent="-342900" algn="ctr">
              <a:buFont typeface="Arial" pitchFamily="34" charset="0"/>
              <a:buChar char="•"/>
            </a:pPr>
            <a:endParaRPr lang="he-IL" sz="2400" dirty="0" smtClean="0"/>
          </a:p>
          <a:p>
            <a:pPr marL="342900" indent="-342900">
              <a:buFont typeface="Arial" pitchFamily="34" charset="0"/>
              <a:buChar char="•"/>
            </a:pPr>
            <a:endParaRPr lang="he-IL" sz="2400" dirty="0" smtClean="0"/>
          </a:p>
          <a:p>
            <a:pPr marL="342900" indent="-342900">
              <a:buFont typeface="Arial" pitchFamily="34" charset="0"/>
              <a:buChar char="•"/>
            </a:pPr>
            <a:r>
              <a:rPr lang="he-IL" sz="2000" dirty="0" smtClean="0"/>
              <a:t>פירוט רכיבי השכר שמשלם הקבלן לעובדיו ועלות השכר המינימלית (שאינה פחותה מערך שעת עבודה שייקבע)</a:t>
            </a:r>
          </a:p>
          <a:p>
            <a:pPr marL="342900" indent="-342900">
              <a:buFont typeface="Arial" pitchFamily="34" charset="0"/>
              <a:buChar char="•"/>
            </a:pPr>
            <a:endParaRPr lang="he-IL" sz="2000" dirty="0" smtClean="0"/>
          </a:p>
          <a:p>
            <a:pPr marL="342900" indent="-342900">
              <a:buFont typeface="Arial" pitchFamily="34" charset="0"/>
              <a:buChar char="•"/>
            </a:pPr>
            <a:r>
              <a:rPr lang="he-IL" sz="2000" dirty="0" smtClean="0"/>
              <a:t>הצהרת הקבלן על עלויות נוספות, כולל רווח </a:t>
            </a:r>
          </a:p>
          <a:p>
            <a:pPr marL="342900" indent="-342900">
              <a:buFont typeface="Arial" pitchFamily="34" charset="0"/>
              <a:buChar char="•"/>
            </a:pPr>
            <a:endParaRPr lang="he-IL" sz="2000" dirty="0" smtClean="0"/>
          </a:p>
          <a:p>
            <a:pPr marL="342900" indent="-342900">
              <a:buFont typeface="Arial" pitchFamily="34" charset="0"/>
              <a:buChar char="•"/>
            </a:pPr>
            <a:r>
              <a:rPr lang="he-IL" sz="2000" dirty="0" smtClean="0"/>
              <a:t>התחייבות של מזמין השירות לתשלום בסכום שלא יפחת מעלות השכר המינימלית והעלויות הנוספות </a:t>
            </a:r>
          </a:p>
          <a:p>
            <a:pPr marL="342900" indent="-342900">
              <a:buFont typeface="Arial" pitchFamily="34" charset="0"/>
              <a:buChar char="•"/>
            </a:pPr>
            <a:endParaRPr lang="he-IL" sz="2000" dirty="0" smtClean="0"/>
          </a:p>
          <a:p>
            <a:pPr marL="342900" indent="-342900">
              <a:buFont typeface="Arial" pitchFamily="34" charset="0"/>
              <a:buChar char="•"/>
            </a:pPr>
            <a:endParaRPr lang="he-IL" sz="2000" dirty="0" smtClean="0"/>
          </a:p>
          <a:p>
            <a:pPr marL="342900" indent="-342900">
              <a:buFont typeface="Arial" pitchFamily="34" charset="0"/>
              <a:buChar char="•"/>
            </a:pPr>
            <a:endParaRPr lang="he-IL" sz="2000" dirty="0"/>
          </a:p>
        </p:txBody>
      </p:sp>
      <p:sp>
        <p:nvSpPr>
          <p:cNvPr id="6" name="מלבן 5"/>
          <p:cNvSpPr/>
          <p:nvPr/>
        </p:nvSpPr>
        <p:spPr>
          <a:xfrm>
            <a:off x="0" y="5386569"/>
            <a:ext cx="4572000" cy="276999"/>
          </a:xfrm>
          <a:prstGeom prst="rect">
            <a:avLst/>
          </a:prstGeom>
        </p:spPr>
        <p:txBody>
          <a:bodyPr>
            <a:spAutoFit/>
          </a:bodyPr>
          <a:lstStyle/>
          <a:p>
            <a:pPr algn="ctr"/>
            <a:r>
              <a:rPr lang="en-US" sz="1200" b="1" dirty="0"/>
              <a:t>Efrat Deutsch Law Office  </a:t>
            </a:r>
            <a:r>
              <a:rPr lang="he-IL" sz="1200" b="1" dirty="0"/>
              <a:t> אפרת </a:t>
            </a:r>
            <a:r>
              <a:rPr lang="he-IL" sz="1200" b="1" dirty="0" err="1"/>
              <a:t>דויטש</a:t>
            </a:r>
            <a:r>
              <a:rPr lang="he-IL" sz="1200" b="1" dirty="0"/>
              <a:t>, משרד עורכי דין</a:t>
            </a:r>
            <a:endParaRPr lang="en-US" sz="1200" b="1" dirty="0"/>
          </a:p>
        </p:txBody>
      </p:sp>
    </p:spTree>
    <p:extLst>
      <p:ext uri="{BB962C8B-B14F-4D97-AF65-F5344CB8AC3E}">
        <p14:creationId xmlns:p14="http://schemas.microsoft.com/office/powerpoint/2010/main" xmlns="" val="214970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332657"/>
            <a:ext cx="7772400" cy="504055"/>
          </a:xfrm>
        </p:spPr>
        <p:txBody>
          <a:bodyPr>
            <a:noAutofit/>
          </a:bodyPr>
          <a:lstStyle/>
          <a:p>
            <a:pPr algn="ctr"/>
            <a:r>
              <a:rPr lang="he-IL" sz="2400" dirty="0" smtClean="0">
                <a:solidFill>
                  <a:schemeClr val="bg2">
                    <a:lumMod val="50000"/>
                  </a:schemeClr>
                </a:solidFill>
              </a:rPr>
              <a:t>הוראות אופרטיביות </a:t>
            </a:r>
            <a:endParaRPr lang="he-IL" sz="2800" dirty="0">
              <a:solidFill>
                <a:schemeClr val="bg2">
                  <a:lumMod val="50000"/>
                </a:schemeClr>
              </a:solidFill>
            </a:endParaRPr>
          </a:p>
        </p:txBody>
      </p:sp>
      <p:sp>
        <p:nvSpPr>
          <p:cNvPr id="5" name="כותרת משנה 4"/>
          <p:cNvSpPr>
            <a:spLocks noGrp="1"/>
          </p:cNvSpPr>
          <p:nvPr>
            <p:ph type="subTitle" idx="1"/>
          </p:nvPr>
        </p:nvSpPr>
        <p:spPr>
          <a:xfrm>
            <a:off x="685800" y="980728"/>
            <a:ext cx="7772400" cy="3830583"/>
          </a:xfrm>
        </p:spPr>
        <p:txBody>
          <a:bodyPr>
            <a:noAutofit/>
          </a:bodyPr>
          <a:lstStyle/>
          <a:p>
            <a:pPr marL="342900" indent="-342900">
              <a:buFont typeface="Wingdings" pitchFamily="2" charset="2"/>
              <a:buChar char="ü"/>
            </a:pPr>
            <a:r>
              <a:rPr lang="he-IL" sz="1800" b="1" dirty="0" smtClean="0">
                <a:solidFill>
                  <a:schemeClr val="bg2">
                    <a:lumMod val="50000"/>
                  </a:schemeClr>
                </a:solidFill>
              </a:rPr>
              <a:t>התקשרות עם בודק שכר מוסמך </a:t>
            </a:r>
          </a:p>
          <a:p>
            <a:pPr marL="342900" indent="-342900">
              <a:buFont typeface="Wingdings" pitchFamily="2" charset="2"/>
              <a:buChar char="ü"/>
            </a:pPr>
            <a:endParaRPr lang="he-IL" sz="1800" b="1" dirty="0" smtClean="0">
              <a:solidFill>
                <a:schemeClr val="bg2">
                  <a:lumMod val="50000"/>
                </a:schemeClr>
              </a:solidFill>
            </a:endParaRPr>
          </a:p>
          <a:p>
            <a:pPr marL="342900" indent="-342900">
              <a:buFont typeface="Wingdings" pitchFamily="2" charset="2"/>
              <a:buChar char="ü"/>
            </a:pPr>
            <a:r>
              <a:rPr lang="he-IL" sz="1800" b="1" dirty="0" smtClean="0">
                <a:solidFill>
                  <a:schemeClr val="bg2">
                    <a:lumMod val="50000"/>
                  </a:schemeClr>
                </a:solidFill>
              </a:rPr>
              <a:t>הסתמכות על בדיקות תקופתיות שיערכו על ידי בודק שכר (ותיקון הפרות, ככל שמתגלות)</a:t>
            </a:r>
          </a:p>
          <a:p>
            <a:pPr marL="342900" indent="-342900">
              <a:buFont typeface="Wingdings" pitchFamily="2" charset="2"/>
              <a:buChar char="ü"/>
            </a:pPr>
            <a:endParaRPr lang="he-IL" sz="1800" b="1" dirty="0" smtClean="0">
              <a:solidFill>
                <a:schemeClr val="bg2">
                  <a:lumMod val="50000"/>
                </a:schemeClr>
              </a:solidFill>
            </a:endParaRPr>
          </a:p>
          <a:p>
            <a:pPr marL="342900" indent="-342900">
              <a:buFont typeface="Wingdings" pitchFamily="2" charset="2"/>
              <a:buChar char="ü"/>
            </a:pPr>
            <a:r>
              <a:rPr lang="he-IL" sz="1800" b="1" dirty="0" smtClean="0">
                <a:solidFill>
                  <a:schemeClr val="bg2">
                    <a:lumMod val="50000"/>
                  </a:schemeClr>
                </a:solidFill>
              </a:rPr>
              <a:t>קביעת מנגנון למסירת הודעה על ידי עובד קבלן בדבר זכויותיו שנפגעו</a:t>
            </a:r>
          </a:p>
          <a:p>
            <a:pPr marL="342900" indent="-342900">
              <a:buFont typeface="Wingdings" pitchFamily="2" charset="2"/>
              <a:buChar char="ü"/>
            </a:pPr>
            <a:endParaRPr lang="he-IL" sz="1800" b="1" dirty="0" smtClean="0">
              <a:solidFill>
                <a:schemeClr val="bg2">
                  <a:lumMod val="50000"/>
                </a:schemeClr>
              </a:solidFill>
            </a:endParaRPr>
          </a:p>
          <a:p>
            <a:pPr marL="342900" indent="-342900">
              <a:buFont typeface="Wingdings" pitchFamily="2" charset="2"/>
              <a:buChar char="ü"/>
            </a:pPr>
            <a:r>
              <a:rPr lang="he-IL" sz="1800" b="1" dirty="0" smtClean="0">
                <a:solidFill>
                  <a:schemeClr val="bg2">
                    <a:lumMod val="50000"/>
                  </a:schemeClr>
                </a:solidFill>
              </a:rPr>
              <a:t>ידוע עובדי הקבלן על הדרך למסירת הודעה </a:t>
            </a:r>
          </a:p>
          <a:p>
            <a:pPr marL="342900" indent="-342900">
              <a:buFont typeface="Wingdings" pitchFamily="2" charset="2"/>
              <a:buChar char="ü"/>
            </a:pPr>
            <a:endParaRPr lang="he-IL" sz="1800" b="1" dirty="0" smtClean="0">
              <a:solidFill>
                <a:schemeClr val="bg2">
                  <a:lumMod val="50000"/>
                </a:schemeClr>
              </a:solidFill>
            </a:endParaRPr>
          </a:p>
          <a:p>
            <a:pPr marL="342900" indent="-342900">
              <a:buFont typeface="Wingdings" pitchFamily="2" charset="2"/>
              <a:buChar char="ü"/>
            </a:pPr>
            <a:r>
              <a:rPr lang="he-IL" sz="1800" b="1" dirty="0" smtClean="0">
                <a:solidFill>
                  <a:schemeClr val="bg2">
                    <a:lumMod val="50000"/>
                  </a:schemeClr>
                </a:solidFill>
              </a:rPr>
              <a:t>ביצוע התאמות בחוזה שנכרת בין קבלן למזמין שירות תוך הגדרת אפשרויות יציאה מהחוזה וערובה </a:t>
            </a:r>
            <a:endParaRPr lang="he-IL" sz="1800" b="1" dirty="0" smtClean="0">
              <a:solidFill>
                <a:schemeClr val="bg2">
                  <a:lumMod val="50000"/>
                </a:schemeClr>
              </a:solidFill>
            </a:endParaRPr>
          </a:p>
          <a:p>
            <a:pPr marL="342900" indent="-342900">
              <a:buFont typeface="Wingdings" pitchFamily="2" charset="2"/>
              <a:buChar char="ü"/>
            </a:pPr>
            <a:r>
              <a:rPr lang="he-IL" sz="1800" b="1" dirty="0" smtClean="0">
                <a:solidFill>
                  <a:schemeClr val="bg2">
                    <a:lumMod val="50000"/>
                  </a:schemeClr>
                </a:solidFill>
              </a:rPr>
              <a:t>בדיקה שהתמורה המשולמת לקבלן השירות עומדת בתנאי התקנות (כרגע ישנן רק טיוטא)</a:t>
            </a:r>
            <a:endParaRPr lang="he-IL" sz="1800" b="1" dirty="0" smtClean="0">
              <a:solidFill>
                <a:schemeClr val="bg2">
                  <a:lumMod val="50000"/>
                </a:schemeClr>
              </a:solidFill>
            </a:endParaRPr>
          </a:p>
          <a:p>
            <a:r>
              <a:rPr lang="he-IL" sz="1800" dirty="0" smtClean="0">
                <a:solidFill>
                  <a:schemeClr val="bg2">
                    <a:lumMod val="50000"/>
                  </a:schemeClr>
                </a:solidFill>
              </a:rPr>
              <a:t> </a:t>
            </a:r>
          </a:p>
          <a:p>
            <a:pPr marL="342900" indent="-342900">
              <a:buFont typeface="Wingdings" pitchFamily="2" charset="2"/>
              <a:buChar char="ü"/>
            </a:pPr>
            <a:endParaRPr lang="he-IL" sz="1800" dirty="0" smtClean="0">
              <a:solidFill>
                <a:schemeClr val="bg2">
                  <a:lumMod val="50000"/>
                </a:schemeClr>
              </a:solidFill>
            </a:endParaRPr>
          </a:p>
          <a:p>
            <a:pPr marL="342900" indent="-342900">
              <a:buFont typeface="Wingdings" pitchFamily="2" charset="2"/>
              <a:buChar char="ü"/>
            </a:pPr>
            <a:endParaRPr lang="he-IL" sz="1800" dirty="0">
              <a:solidFill>
                <a:schemeClr val="bg2">
                  <a:lumMod val="50000"/>
                </a:schemeClr>
              </a:solidFill>
            </a:endParaRPr>
          </a:p>
          <a:p>
            <a:pPr marL="342900" indent="-342900">
              <a:buFont typeface="Wingdings" pitchFamily="2" charset="2"/>
              <a:buChar char="ü"/>
            </a:pPr>
            <a:endParaRPr lang="he-IL" sz="1800" dirty="0" smtClean="0">
              <a:solidFill>
                <a:schemeClr val="bg2">
                  <a:lumMod val="50000"/>
                </a:schemeClr>
              </a:solidFill>
            </a:endParaRPr>
          </a:p>
          <a:p>
            <a:pPr marL="342900" indent="-342900">
              <a:buFont typeface="Wingdings" pitchFamily="2" charset="2"/>
              <a:buChar char="ü"/>
            </a:pPr>
            <a:endParaRPr lang="he-IL" sz="1800" dirty="0">
              <a:solidFill>
                <a:schemeClr val="bg2">
                  <a:lumMod val="50000"/>
                </a:schemeClr>
              </a:solidFill>
            </a:endParaRPr>
          </a:p>
        </p:txBody>
      </p:sp>
      <p:sp>
        <p:nvSpPr>
          <p:cNvPr id="6" name="מלבן 5"/>
          <p:cNvSpPr/>
          <p:nvPr/>
        </p:nvSpPr>
        <p:spPr>
          <a:xfrm>
            <a:off x="903" y="5424184"/>
            <a:ext cx="4572000" cy="276999"/>
          </a:xfrm>
          <a:prstGeom prst="rect">
            <a:avLst/>
          </a:prstGeom>
        </p:spPr>
        <p:txBody>
          <a:bodyPr>
            <a:spAutoFit/>
          </a:bodyPr>
          <a:lstStyle/>
          <a:p>
            <a:pPr algn="ctr"/>
            <a:r>
              <a:rPr lang="en-US" sz="1200" b="1" dirty="0" smtClean="0"/>
              <a:t>Efrat Deutsch </a:t>
            </a:r>
            <a:r>
              <a:rPr lang="en-US" sz="1200" b="1" dirty="0"/>
              <a:t>Law Office  </a:t>
            </a:r>
            <a:r>
              <a:rPr lang="he-IL" sz="1200" b="1" dirty="0"/>
              <a:t> אפרת דויטש, משרד עורכי </a:t>
            </a:r>
            <a:r>
              <a:rPr lang="he-IL" sz="1200" b="1" dirty="0" smtClean="0"/>
              <a:t>דין</a:t>
            </a:r>
            <a:endParaRPr lang="en-US" sz="1200" b="1" dirty="0"/>
          </a:p>
        </p:txBody>
      </p:sp>
    </p:spTree>
    <p:extLst>
      <p:ext uri="{BB962C8B-B14F-4D97-AF65-F5344CB8AC3E}">
        <p14:creationId xmlns:p14="http://schemas.microsoft.com/office/powerpoint/2010/main" xmlns="" val="273625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457200" y="152400"/>
            <a:ext cx="8229600" cy="612304"/>
          </a:xfrm>
        </p:spPr>
        <p:txBody>
          <a:bodyPr>
            <a:normAutofit/>
          </a:bodyPr>
          <a:lstStyle/>
          <a:p>
            <a:pPr algn="ctr"/>
            <a:r>
              <a:rPr lang="he-IL" sz="3200" b="1" dirty="0" smtClean="0">
                <a:solidFill>
                  <a:schemeClr val="bg2">
                    <a:lumMod val="90000"/>
                  </a:schemeClr>
                </a:solidFill>
              </a:rPr>
              <a:t>התראה מנהלית</a:t>
            </a:r>
            <a:endParaRPr lang="he-IL" sz="3200" b="1" dirty="0">
              <a:solidFill>
                <a:schemeClr val="bg2">
                  <a:lumMod val="90000"/>
                </a:schemeClr>
              </a:solidFill>
            </a:endParaRPr>
          </a:p>
        </p:txBody>
      </p:sp>
      <p:sp>
        <p:nvSpPr>
          <p:cNvPr id="2" name="מציין מיקום תוכן 1"/>
          <p:cNvSpPr>
            <a:spLocks noGrp="1"/>
          </p:cNvSpPr>
          <p:nvPr>
            <p:ph sz="quarter" idx="4294967295"/>
          </p:nvPr>
        </p:nvSpPr>
        <p:spPr>
          <a:xfrm>
            <a:off x="107504" y="908720"/>
            <a:ext cx="8856984" cy="5688632"/>
          </a:xfrm>
          <a:prstGeom prst="rect">
            <a:avLst/>
          </a:prstGeom>
        </p:spPr>
        <p:txBody>
          <a:bodyPr>
            <a:noAutofit/>
          </a:bodyPr>
          <a:lstStyle/>
          <a:p>
            <a:pPr marL="0" indent="0">
              <a:buNone/>
            </a:pPr>
            <a:r>
              <a:rPr lang="he-IL" sz="2800" b="1" dirty="0" smtClean="0">
                <a:solidFill>
                  <a:schemeClr val="bg2">
                    <a:lumMod val="50000"/>
                  </a:schemeClr>
                </a:solidFill>
              </a:rPr>
              <a:t>בהתאם לנוהל בעניין מתן התראה מנהלית (מפורסם </a:t>
            </a:r>
            <a:r>
              <a:rPr lang="he-IL" sz="2800" b="1" dirty="0" smtClean="0">
                <a:solidFill>
                  <a:schemeClr val="bg2">
                    <a:lumMod val="50000"/>
                  </a:schemeClr>
                </a:solidFill>
              </a:rPr>
              <a:t>באתר) רשאי </a:t>
            </a:r>
            <a:r>
              <a:rPr lang="he-IL" sz="2800" b="1" dirty="0" smtClean="0">
                <a:solidFill>
                  <a:schemeClr val="bg2">
                    <a:lumMod val="50000"/>
                  </a:schemeClr>
                </a:solidFill>
              </a:rPr>
              <a:t>ממונה עיצומים כספיים לתת התראה מינהלית במקום הודעה על כוונת חיוב בהתקיים אחת מהעילות המפורטות </a:t>
            </a:r>
            <a:r>
              <a:rPr lang="he-IL" sz="2800" b="1" dirty="0" smtClean="0">
                <a:solidFill>
                  <a:schemeClr val="bg2">
                    <a:lumMod val="50000"/>
                  </a:schemeClr>
                </a:solidFill>
              </a:rPr>
              <a:t>:</a:t>
            </a:r>
          </a:p>
          <a:p>
            <a:pPr marL="0" indent="0">
              <a:buNone/>
            </a:pPr>
            <a:endParaRPr lang="he-IL" sz="2800" b="1" dirty="0" smtClean="0">
              <a:solidFill>
                <a:schemeClr val="bg2">
                  <a:lumMod val="50000"/>
                </a:schemeClr>
              </a:solidFill>
            </a:endParaRPr>
          </a:p>
          <a:p>
            <a:pPr marL="0" indent="0">
              <a:buNone/>
            </a:pPr>
            <a:endParaRPr lang="he-IL" sz="2800" b="1" dirty="0" smtClean="0">
              <a:solidFill>
                <a:schemeClr val="bg2">
                  <a:lumMod val="50000"/>
                </a:schemeClr>
              </a:solidFill>
            </a:endParaRPr>
          </a:p>
          <a:p>
            <a:pPr marL="742950" indent="-742950">
              <a:buFont typeface="+mj-lt"/>
              <a:buAutoNum type="arabicPeriod"/>
            </a:pPr>
            <a:r>
              <a:rPr lang="he-IL" sz="2800" b="1" dirty="0" smtClean="0">
                <a:solidFill>
                  <a:schemeClr val="bg2">
                    <a:lumMod val="50000"/>
                  </a:schemeClr>
                </a:solidFill>
              </a:rPr>
              <a:t>הוראה חדשה </a:t>
            </a:r>
          </a:p>
          <a:p>
            <a:pPr marL="742950" indent="-742950">
              <a:buFont typeface="+mj-lt"/>
              <a:buAutoNum type="arabicPeriod"/>
            </a:pPr>
            <a:r>
              <a:rPr lang="he-IL" sz="2800" b="1" dirty="0" smtClean="0">
                <a:solidFill>
                  <a:schemeClr val="bg2">
                    <a:lumMod val="50000"/>
                  </a:schemeClr>
                </a:solidFill>
              </a:rPr>
              <a:t>תקופת הסתגלות</a:t>
            </a:r>
          </a:p>
          <a:p>
            <a:pPr marL="742950" indent="-742950">
              <a:buFont typeface="+mj-lt"/>
              <a:buAutoNum type="arabicPeriod"/>
            </a:pPr>
            <a:r>
              <a:rPr lang="he-IL" sz="2800" b="1" dirty="0" smtClean="0">
                <a:solidFill>
                  <a:schemeClr val="bg2">
                    <a:lumMod val="50000"/>
                  </a:schemeClr>
                </a:solidFill>
              </a:rPr>
              <a:t>מחלוקת כנה בציבור בדבר הפרשנות המשפטית ליישומה.</a:t>
            </a:r>
          </a:p>
          <a:p>
            <a:pPr marL="742950" indent="-742950">
              <a:buFont typeface="+mj-lt"/>
              <a:buAutoNum type="arabicPeriod"/>
            </a:pPr>
            <a:r>
              <a:rPr lang="he-IL" sz="2800" b="1" dirty="0" smtClean="0">
                <a:solidFill>
                  <a:schemeClr val="bg2">
                    <a:lumMod val="50000"/>
                  </a:schemeClr>
                </a:solidFill>
              </a:rPr>
              <a:t>הפרה ראשונה</a:t>
            </a:r>
            <a:endParaRPr lang="he-IL" sz="2800" b="1" dirty="0">
              <a:solidFill>
                <a:schemeClr val="bg2">
                  <a:lumMod val="50000"/>
                </a:schemeClr>
              </a:solidFill>
            </a:endParaRPr>
          </a:p>
        </p:txBody>
      </p:sp>
      <p:sp>
        <p:nvSpPr>
          <p:cNvPr id="6" name="TextBox 5"/>
          <p:cNvSpPr txBox="1"/>
          <p:nvPr/>
        </p:nvSpPr>
        <p:spPr>
          <a:xfrm>
            <a:off x="0" y="6381328"/>
            <a:ext cx="4248472" cy="276999"/>
          </a:xfrm>
          <a:prstGeom prst="rect">
            <a:avLst/>
          </a:prstGeom>
          <a:noFill/>
        </p:spPr>
        <p:txBody>
          <a:bodyPr wrap="square" rtlCol="1">
            <a:spAutoFit/>
          </a:bodyPr>
          <a:lstStyle/>
          <a:p>
            <a:pPr algn="ctr"/>
            <a:r>
              <a:rPr lang="en-US" sz="1200" b="1" dirty="0" smtClean="0"/>
              <a:t>Efrat Deutsch Law Office  </a:t>
            </a:r>
            <a:r>
              <a:rPr lang="he-IL" sz="1200" b="1" dirty="0" smtClean="0"/>
              <a:t> אפרת דויטש, משרד עורכי דין</a:t>
            </a:r>
            <a:endParaRPr lang="en-US" sz="1200" b="1" dirty="0"/>
          </a:p>
        </p:txBody>
      </p:sp>
    </p:spTree>
    <p:extLst>
      <p:ext uri="{BB962C8B-B14F-4D97-AF65-F5344CB8AC3E}">
        <p14:creationId xmlns:p14="http://schemas.microsoft.com/office/powerpoint/2010/main" xmlns="" val="4037672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title"/>
          </p:nvPr>
        </p:nvSpPr>
        <p:spPr>
          <a:xfrm>
            <a:off x="611560" y="312331"/>
            <a:ext cx="8229600" cy="646331"/>
          </a:xfrm>
          <a:prstGeom prst="rect">
            <a:avLst/>
          </a:prstGeom>
          <a:noFill/>
        </p:spPr>
        <p:txBody>
          <a:bodyPr wrap="square" rtlCol="1">
            <a:spAutoFit/>
          </a:bodyPr>
          <a:lstStyle/>
          <a:p>
            <a:pPr algn="ctr"/>
            <a:r>
              <a:rPr lang="he-IL" sz="3600" dirty="0" smtClean="0">
                <a:solidFill>
                  <a:schemeClr val="bg2">
                    <a:lumMod val="50000"/>
                  </a:schemeClr>
                </a:solidFill>
              </a:rPr>
              <a:t> </a:t>
            </a:r>
            <a:r>
              <a:rPr lang="he-IL" sz="3600" dirty="0" smtClean="0">
                <a:solidFill>
                  <a:schemeClr val="bg2">
                    <a:lumMod val="50000"/>
                  </a:schemeClr>
                </a:solidFill>
              </a:rPr>
              <a:t>הפחתת עיצום כספי</a:t>
            </a:r>
            <a:endParaRPr lang="he-IL" sz="3600" b="1" dirty="0">
              <a:solidFill>
                <a:schemeClr val="bg2">
                  <a:lumMod val="50000"/>
                </a:schemeClr>
              </a:solidFill>
            </a:endParaRPr>
          </a:p>
        </p:txBody>
      </p:sp>
      <p:sp>
        <p:nvSpPr>
          <p:cNvPr id="2" name="מציין מיקום תוכן 1"/>
          <p:cNvSpPr>
            <a:spLocks noGrp="1"/>
          </p:cNvSpPr>
          <p:nvPr>
            <p:ph sz="quarter" idx="4294967295"/>
          </p:nvPr>
        </p:nvSpPr>
        <p:spPr>
          <a:xfrm>
            <a:off x="395536" y="980728"/>
            <a:ext cx="8280920" cy="5433784"/>
          </a:xfrm>
          <a:prstGeom prst="rect">
            <a:avLst/>
          </a:prstGeom>
        </p:spPr>
        <p:txBody>
          <a:bodyPr>
            <a:normAutofit/>
          </a:bodyPr>
          <a:lstStyle/>
          <a:p>
            <a:pPr marL="0" indent="0">
              <a:buNone/>
            </a:pPr>
            <a:endParaRPr lang="he-IL" sz="3200" dirty="0">
              <a:solidFill>
                <a:schemeClr val="accent2"/>
              </a:solidFill>
            </a:endParaRPr>
          </a:p>
          <a:p>
            <a:pPr marL="0" indent="0">
              <a:buNone/>
            </a:pPr>
            <a:r>
              <a:rPr lang="he-IL" sz="3200" b="1" dirty="0" smtClean="0">
                <a:solidFill>
                  <a:schemeClr val="accent2"/>
                </a:solidFill>
              </a:rPr>
              <a:t>על מנת להפחית את </a:t>
            </a:r>
            <a:r>
              <a:rPr lang="he-IL" sz="3200" b="1" dirty="0">
                <a:solidFill>
                  <a:schemeClr val="accent2"/>
                </a:solidFill>
              </a:rPr>
              <a:t>סכום העיצום </a:t>
            </a:r>
            <a:r>
              <a:rPr lang="he-IL" sz="3200" b="1" dirty="0" smtClean="0">
                <a:solidFill>
                  <a:schemeClr val="accent2"/>
                </a:solidFill>
              </a:rPr>
              <a:t>על המעביד להמציא אישור </a:t>
            </a:r>
            <a:r>
              <a:rPr lang="he-IL" sz="3200" b="1" dirty="0">
                <a:solidFill>
                  <a:schemeClr val="accent2"/>
                </a:solidFill>
              </a:rPr>
              <a:t>של בודק שכר מוסמך ולפיו הפסיק את ההפרה שבשלה מוטל העיצום הכספי ותיקן אותה, ככל שהיא ניתנת לתיקון.</a:t>
            </a:r>
          </a:p>
          <a:p>
            <a:pPr marL="0" indent="0">
              <a:buNone/>
            </a:pPr>
            <a:endParaRPr lang="he-IL" sz="3200" dirty="0" smtClean="0">
              <a:solidFill>
                <a:schemeClr val="accent2"/>
              </a:solidFill>
            </a:endParaRPr>
          </a:p>
          <a:p>
            <a:pPr marL="0" indent="0">
              <a:buNone/>
            </a:pPr>
            <a:r>
              <a:rPr lang="he-IL" sz="3200" dirty="0" smtClean="0">
                <a:solidFill>
                  <a:schemeClr val="accent2"/>
                </a:solidFill>
              </a:rPr>
              <a:t>אפשרויות ההפחתה:</a:t>
            </a:r>
            <a:endParaRPr lang="he-IL" sz="3200" dirty="0">
              <a:solidFill>
                <a:schemeClr val="accent2"/>
              </a:solidFill>
            </a:endParaRPr>
          </a:p>
        </p:txBody>
      </p:sp>
      <p:sp>
        <p:nvSpPr>
          <p:cNvPr id="8" name="TextBox 7"/>
          <p:cNvSpPr txBox="1"/>
          <p:nvPr/>
        </p:nvSpPr>
        <p:spPr>
          <a:xfrm>
            <a:off x="331912" y="6389712"/>
            <a:ext cx="3528392" cy="369332"/>
          </a:xfrm>
          <a:prstGeom prst="rect">
            <a:avLst/>
          </a:prstGeom>
          <a:noFill/>
        </p:spPr>
        <p:txBody>
          <a:bodyPr wrap="square" rtlCol="1">
            <a:spAutoFit/>
          </a:bodyPr>
          <a:lstStyle/>
          <a:p>
            <a:endParaRPr lang="he-IL" dirty="0"/>
          </a:p>
        </p:txBody>
      </p:sp>
      <p:sp>
        <p:nvSpPr>
          <p:cNvPr id="9" name="TextBox 8"/>
          <p:cNvSpPr txBox="1"/>
          <p:nvPr/>
        </p:nvSpPr>
        <p:spPr>
          <a:xfrm>
            <a:off x="-612576" y="6381328"/>
            <a:ext cx="5076056" cy="261610"/>
          </a:xfrm>
          <a:prstGeom prst="rect">
            <a:avLst/>
          </a:prstGeom>
          <a:noFill/>
        </p:spPr>
        <p:txBody>
          <a:bodyPr wrap="square" rtlCol="1">
            <a:spAutoFit/>
          </a:bodyPr>
          <a:lstStyle/>
          <a:p>
            <a:pPr algn="ctr"/>
            <a:r>
              <a:rPr lang="en-US" sz="1100" b="1" dirty="0" smtClean="0"/>
              <a:t>Efrat Deutsch Law Office  </a:t>
            </a:r>
            <a:r>
              <a:rPr lang="he-IL" sz="1100" b="1" dirty="0" smtClean="0"/>
              <a:t> אפרת דויטש, משרד עורכי דין</a:t>
            </a:r>
            <a:endParaRPr lang="en-US" sz="1100" b="1" dirty="0"/>
          </a:p>
        </p:txBody>
      </p:sp>
    </p:spTree>
    <p:extLst>
      <p:ext uri="{BB962C8B-B14F-4D97-AF65-F5344CB8AC3E}">
        <p14:creationId xmlns:p14="http://schemas.microsoft.com/office/powerpoint/2010/main" xmlns="" val="2137540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3"/>
          <p:cNvGraphicFramePr>
            <a:graphicFrameLocks noGrp="1"/>
          </p:cNvGraphicFramePr>
          <p:nvPr>
            <p:extLst>
              <p:ext uri="{D42A27DB-BD31-4B8C-83A1-F6EECF244321}">
                <p14:modId xmlns:p14="http://schemas.microsoft.com/office/powerpoint/2010/main" xmlns="" val="2440369813"/>
              </p:ext>
            </p:extLst>
          </p:nvPr>
        </p:nvGraphicFramePr>
        <p:xfrm>
          <a:off x="2000232" y="-24"/>
          <a:ext cx="6604216" cy="6627570"/>
        </p:xfrm>
        <a:graphic>
          <a:graphicData uri="http://schemas.openxmlformats.org/drawingml/2006/table">
            <a:tbl>
              <a:tblPr rtl="1" firstRow="1" bandRow="1">
                <a:tableStyleId>{5C22544A-7EE6-4342-B048-85BDC9FD1C3A}</a:tableStyleId>
              </a:tblPr>
              <a:tblGrid>
                <a:gridCol w="3302108"/>
                <a:gridCol w="3302108"/>
              </a:tblGrid>
              <a:tr h="651915">
                <a:tc>
                  <a:txBody>
                    <a:bodyPr/>
                    <a:lstStyle/>
                    <a:p>
                      <a:pPr rtl="1"/>
                      <a:r>
                        <a:rPr lang="he-IL" sz="1800" dirty="0" smtClean="0"/>
                        <a:t>עילה</a:t>
                      </a:r>
                      <a:endParaRPr lang="he-IL" sz="1800" dirty="0">
                        <a:solidFill>
                          <a:schemeClr val="tx1"/>
                        </a:solidFill>
                      </a:endParaRPr>
                    </a:p>
                  </a:txBody>
                  <a:tcPr/>
                </a:tc>
                <a:tc>
                  <a:txBody>
                    <a:bodyPr/>
                    <a:lstStyle/>
                    <a:p>
                      <a:pPr rtl="1"/>
                      <a:r>
                        <a:rPr lang="he-IL" sz="1800" dirty="0" smtClean="0"/>
                        <a:t>הפחתה </a:t>
                      </a:r>
                      <a:endParaRPr lang="he-IL" sz="1800" dirty="0">
                        <a:solidFill>
                          <a:schemeClr val="tx1"/>
                        </a:solidFill>
                      </a:endParaRPr>
                    </a:p>
                  </a:txBody>
                  <a:tcPr/>
                </a:tc>
              </a:tr>
              <a:tr h="716235">
                <a:tc>
                  <a:txBody>
                    <a:bodyPr/>
                    <a:lstStyle/>
                    <a:p>
                      <a:pPr rtl="1"/>
                      <a:r>
                        <a:rPr lang="he-IL" sz="1800" b="1" dirty="0" smtClean="0">
                          <a:solidFill>
                            <a:srgbClr val="C00000"/>
                          </a:solidFill>
                        </a:rPr>
                        <a:t>לא הפר כל הוראה בחמש השנים </a:t>
                      </a:r>
                      <a:endParaRPr lang="he-IL" sz="1800" b="1" dirty="0">
                        <a:solidFill>
                          <a:srgbClr val="C00000"/>
                        </a:solidFill>
                      </a:endParaRPr>
                    </a:p>
                  </a:txBody>
                  <a:tcPr/>
                </a:tc>
                <a:tc>
                  <a:txBody>
                    <a:bodyPr/>
                    <a:lstStyle/>
                    <a:p>
                      <a:pPr rtl="1"/>
                      <a:r>
                        <a:rPr lang="he-IL" sz="1800" b="1" dirty="0" smtClean="0"/>
                        <a:t>40%</a:t>
                      </a:r>
                      <a:endParaRPr lang="he-IL" sz="1800" b="1" dirty="0">
                        <a:solidFill>
                          <a:srgbClr val="C00000"/>
                        </a:solidFill>
                      </a:endParaRPr>
                    </a:p>
                  </a:txBody>
                  <a:tcPr/>
                </a:tc>
              </a:tr>
              <a:tr h="651915">
                <a:tc>
                  <a:txBody>
                    <a:bodyPr/>
                    <a:lstStyle/>
                    <a:p>
                      <a:pPr rtl="1"/>
                      <a:r>
                        <a:rPr lang="he-IL" sz="1800" b="1" dirty="0" smtClean="0">
                          <a:solidFill>
                            <a:srgbClr val="C00000"/>
                          </a:solidFill>
                        </a:rPr>
                        <a:t>לא הפר את אותה הוראה בחמש השנים שקדמו להפרה – 25%</a:t>
                      </a:r>
                      <a:endParaRPr lang="he-IL" sz="1800" b="1" dirty="0">
                        <a:solidFill>
                          <a:srgbClr val="C00000"/>
                        </a:solidFill>
                      </a:endParaRPr>
                    </a:p>
                  </a:txBody>
                  <a:tcPr/>
                </a:tc>
                <a:tc>
                  <a:txBody>
                    <a:bodyPr/>
                    <a:lstStyle/>
                    <a:p>
                      <a:pPr rtl="1"/>
                      <a:r>
                        <a:rPr lang="he-IL" sz="1800" b="1" dirty="0" smtClean="0"/>
                        <a:t>25%</a:t>
                      </a:r>
                      <a:endParaRPr lang="he-IL" sz="1800" b="1" dirty="0">
                        <a:solidFill>
                          <a:srgbClr val="C00000"/>
                        </a:solidFill>
                      </a:endParaRPr>
                    </a:p>
                  </a:txBody>
                  <a:tcPr/>
                </a:tc>
              </a:tr>
              <a:tr h="651915">
                <a:tc>
                  <a:txBody>
                    <a:bodyPr/>
                    <a:lstStyle/>
                    <a:p>
                      <a:pPr rtl="1"/>
                      <a:r>
                        <a:rPr lang="he-IL" sz="1800" b="1" dirty="0" smtClean="0">
                          <a:solidFill>
                            <a:srgbClr val="C00000"/>
                          </a:solidFill>
                        </a:rPr>
                        <a:t>הפסיק את ההפרה בטרם פנה אליו מפקח עבודה</a:t>
                      </a:r>
                      <a:endParaRPr lang="he-IL" sz="1800" b="1" dirty="0">
                        <a:solidFill>
                          <a:srgbClr val="C00000"/>
                        </a:solidFill>
                      </a:endParaRPr>
                    </a:p>
                  </a:txBody>
                  <a:tcPr/>
                </a:tc>
                <a:tc>
                  <a:txBody>
                    <a:bodyPr/>
                    <a:lstStyle/>
                    <a:p>
                      <a:pPr rtl="1"/>
                      <a:r>
                        <a:rPr lang="he-IL" sz="1800" b="1" dirty="0" smtClean="0"/>
                        <a:t>40%</a:t>
                      </a:r>
                      <a:endParaRPr lang="he-IL" sz="1800" b="1" dirty="0">
                        <a:solidFill>
                          <a:srgbClr val="C00000"/>
                        </a:solidFill>
                      </a:endParaRPr>
                    </a:p>
                  </a:txBody>
                  <a:tcPr/>
                </a:tc>
              </a:tr>
              <a:tr h="651915">
                <a:tc>
                  <a:txBody>
                    <a:bodyPr/>
                    <a:lstStyle/>
                    <a:p>
                      <a:r>
                        <a:rPr lang="he-IL" sz="1800" b="1" dirty="0" smtClean="0">
                          <a:solidFill>
                            <a:srgbClr val="C00000"/>
                          </a:solidFill>
                        </a:rPr>
                        <a:t>המעביד נקט פעולות למניעת הישנות ההפרה ולהקטנת הנזק שנגרם בשלה</a:t>
                      </a:r>
                    </a:p>
                    <a:p>
                      <a:pPr rtl="1"/>
                      <a:endParaRPr lang="he-IL" sz="1800" b="1" dirty="0">
                        <a:solidFill>
                          <a:srgbClr val="C00000"/>
                        </a:solidFill>
                      </a:endParaRPr>
                    </a:p>
                  </a:txBody>
                  <a:tcPr/>
                </a:tc>
                <a:tc>
                  <a:txBody>
                    <a:bodyPr/>
                    <a:lstStyle/>
                    <a:p>
                      <a:pPr rtl="1"/>
                      <a:r>
                        <a:rPr lang="he-IL" sz="1800" b="1" dirty="0" smtClean="0"/>
                        <a:t>20%</a:t>
                      </a:r>
                      <a:endParaRPr lang="he-IL" sz="1800" b="1" dirty="0">
                        <a:solidFill>
                          <a:srgbClr val="C00000"/>
                        </a:solidFill>
                      </a:endParaRPr>
                    </a:p>
                  </a:txBody>
                  <a:tcPr/>
                </a:tc>
              </a:tr>
              <a:tr h="131016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b="1" dirty="0" smtClean="0">
                          <a:solidFill>
                            <a:srgbClr val="C00000"/>
                          </a:solidFill>
                        </a:rPr>
                        <a:t>המעביד הסתמך על בדיקות תקופתיות שנערכו בידי בודק שכר מוסמך, שלפיהן קוימה בידיו החובה שהופרה</a:t>
                      </a:r>
                    </a:p>
                    <a:p>
                      <a:pPr rtl="1"/>
                      <a:endParaRPr lang="he-IL" sz="1800" b="1" dirty="0">
                        <a:solidFill>
                          <a:srgbClr val="C00000"/>
                        </a:solidFill>
                      </a:endParaRPr>
                    </a:p>
                  </a:txBody>
                  <a:tcPr/>
                </a:tc>
                <a:tc>
                  <a:txBody>
                    <a:bodyPr/>
                    <a:lstStyle/>
                    <a:p>
                      <a:pPr rtl="1"/>
                      <a:r>
                        <a:rPr lang="he-IL" sz="1800" b="1" dirty="0" smtClean="0"/>
                        <a:t>30%</a:t>
                      </a:r>
                      <a:endParaRPr lang="he-IL" sz="1800" b="1" dirty="0">
                        <a:solidFill>
                          <a:srgbClr val="C00000"/>
                        </a:solidFill>
                      </a:endParaRPr>
                    </a:p>
                  </a:txBody>
                  <a:tcPr/>
                </a:tc>
              </a:tr>
              <a:tr h="651915">
                <a:tc>
                  <a:txBody>
                    <a:bodyPr/>
                    <a:lstStyle/>
                    <a:p>
                      <a:pPr rtl="1"/>
                      <a:r>
                        <a:rPr lang="he-IL" sz="1800" b="1" dirty="0" smtClean="0">
                          <a:solidFill>
                            <a:srgbClr val="C00000"/>
                          </a:solidFill>
                        </a:rPr>
                        <a:t>נסיבות אישיות חריגות למעביד יחיד המעסיק פחות מ-10 עובדים</a:t>
                      </a:r>
                      <a:endParaRPr lang="he-IL" sz="1800" b="1" dirty="0">
                        <a:solidFill>
                          <a:srgbClr val="C00000"/>
                        </a:solidFill>
                      </a:endParaRPr>
                    </a:p>
                  </a:txBody>
                  <a:tcPr/>
                </a:tc>
                <a:tc>
                  <a:txBody>
                    <a:bodyPr/>
                    <a:lstStyle/>
                    <a:p>
                      <a:pPr rtl="1"/>
                      <a:r>
                        <a:rPr lang="he-IL" sz="1800" b="1" dirty="0" smtClean="0"/>
                        <a:t>25%</a:t>
                      </a:r>
                      <a:endParaRPr lang="he-IL" sz="1800" b="1" dirty="0">
                        <a:solidFill>
                          <a:srgbClr val="C00000"/>
                        </a:solidFill>
                      </a:endParaRPr>
                    </a:p>
                  </a:txBody>
                  <a:tcPr/>
                </a:tc>
              </a:tr>
              <a:tr h="651915">
                <a:tc gridSpan="2">
                  <a:txBody>
                    <a:bodyPr/>
                    <a:lstStyle/>
                    <a:p>
                      <a:pPr algn="ctr" rtl="1"/>
                      <a:r>
                        <a:rPr lang="he-IL" sz="1800" b="1" dirty="0" smtClean="0"/>
                        <a:t>מצטבר עד 50%</a:t>
                      </a:r>
                      <a:endParaRPr lang="he-IL" sz="1800" b="1" dirty="0"/>
                    </a:p>
                  </a:txBody>
                  <a:tcPr/>
                </a:tc>
                <a:tc hMerge="1">
                  <a:txBody>
                    <a:bodyPr/>
                    <a:lstStyle/>
                    <a:p>
                      <a:pPr rtl="1"/>
                      <a:endParaRPr lang="he-IL" dirty="0"/>
                    </a:p>
                  </a:txBody>
                  <a:tcPr/>
                </a:tc>
              </a:tr>
            </a:tbl>
          </a:graphicData>
        </a:graphic>
      </p:graphicFrame>
      <p:sp>
        <p:nvSpPr>
          <p:cNvPr id="3" name="TextBox 2"/>
          <p:cNvSpPr txBox="1"/>
          <p:nvPr/>
        </p:nvSpPr>
        <p:spPr>
          <a:xfrm>
            <a:off x="179512" y="6173553"/>
            <a:ext cx="4608512" cy="584775"/>
          </a:xfrm>
          <a:prstGeom prst="rect">
            <a:avLst/>
          </a:prstGeom>
          <a:noFill/>
        </p:spPr>
        <p:txBody>
          <a:bodyPr wrap="square" rtlCol="1">
            <a:spAutoFit/>
          </a:bodyPr>
          <a:lstStyle/>
          <a:p>
            <a:pPr algn="ctr"/>
            <a:r>
              <a:rPr lang="en-US" sz="1600" b="1" dirty="0" smtClean="0"/>
              <a:t>Efrat Deutsch Law Office  </a:t>
            </a:r>
            <a:r>
              <a:rPr lang="he-IL" sz="1600" b="1" dirty="0" smtClean="0"/>
              <a:t> אפרת דויטש, משרד עורכי דין</a:t>
            </a:r>
            <a:endParaRPr lang="en-US" sz="1600" b="1" dirty="0"/>
          </a:p>
        </p:txBody>
      </p:sp>
    </p:spTree>
    <p:extLst>
      <p:ext uri="{BB962C8B-B14F-4D97-AF65-F5344CB8AC3E}">
        <p14:creationId xmlns:p14="http://schemas.microsoft.com/office/powerpoint/2010/main" xmlns="" val="260064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title"/>
          </p:nvPr>
        </p:nvSpPr>
        <p:spPr>
          <a:xfrm>
            <a:off x="1835696" y="404664"/>
            <a:ext cx="7128792" cy="461665"/>
          </a:xfrm>
          <a:prstGeom prst="rect">
            <a:avLst/>
          </a:prstGeom>
          <a:noFill/>
        </p:spPr>
        <p:txBody>
          <a:bodyPr wrap="square" rtlCol="1">
            <a:spAutoFit/>
          </a:bodyPr>
          <a:lstStyle/>
          <a:p>
            <a:pPr algn="r"/>
            <a:r>
              <a:rPr lang="he-IL" sz="2400" b="1" dirty="0" smtClean="0">
                <a:solidFill>
                  <a:schemeClr val="tx1"/>
                </a:solidFill>
              </a:rPr>
              <a:t>הפחתה</a:t>
            </a:r>
            <a:endParaRPr lang="he-IL" sz="2400" b="1" dirty="0">
              <a:solidFill>
                <a:schemeClr val="tx1"/>
              </a:solidFill>
            </a:endParaRPr>
          </a:p>
        </p:txBody>
      </p:sp>
      <p:sp>
        <p:nvSpPr>
          <p:cNvPr id="2" name="מציין מיקום תוכן 1"/>
          <p:cNvSpPr>
            <a:spLocks noGrp="1"/>
          </p:cNvSpPr>
          <p:nvPr>
            <p:ph sz="quarter" idx="4294967295"/>
          </p:nvPr>
        </p:nvSpPr>
        <p:spPr>
          <a:xfrm>
            <a:off x="457200" y="836712"/>
            <a:ext cx="8229600" cy="6021288"/>
          </a:xfrm>
          <a:prstGeom prst="rect">
            <a:avLst/>
          </a:prstGeom>
        </p:spPr>
        <p:txBody>
          <a:bodyPr>
            <a:normAutofit/>
          </a:bodyPr>
          <a:lstStyle/>
          <a:p>
            <a:pPr marL="0" indent="0">
              <a:buNone/>
            </a:pPr>
            <a:r>
              <a:rPr lang="he-IL" sz="2400" b="1" dirty="0" smtClean="0">
                <a:solidFill>
                  <a:srgbClr val="C00000"/>
                </a:solidFill>
              </a:rPr>
              <a:t>הפחתת </a:t>
            </a:r>
            <a:r>
              <a:rPr lang="he-IL" sz="2400" b="1" dirty="0">
                <a:solidFill>
                  <a:srgbClr val="C00000"/>
                </a:solidFill>
              </a:rPr>
              <a:t>סכומי העיצום הכספי למנהל הכללי בתאגיד  </a:t>
            </a:r>
          </a:p>
          <a:p>
            <a:pPr marL="0" indent="0">
              <a:buNone/>
            </a:pPr>
            <a:endParaRPr lang="he-IL" dirty="0"/>
          </a:p>
          <a:p>
            <a:pPr marL="0" indent="0">
              <a:buNone/>
            </a:pPr>
            <a:endParaRPr lang="he-IL" dirty="0">
              <a:solidFill>
                <a:schemeClr val="tx1"/>
              </a:solidFill>
            </a:endParaRPr>
          </a:p>
          <a:p>
            <a:endParaRPr lang="he-IL" dirty="0">
              <a:solidFill>
                <a:schemeClr val="tx1"/>
              </a:solidFill>
            </a:endParaRPr>
          </a:p>
        </p:txBody>
      </p:sp>
      <p:graphicFrame>
        <p:nvGraphicFramePr>
          <p:cNvPr id="3" name="טבלה 2"/>
          <p:cNvGraphicFramePr>
            <a:graphicFrameLocks noGrp="1"/>
          </p:cNvGraphicFramePr>
          <p:nvPr>
            <p:extLst>
              <p:ext uri="{D42A27DB-BD31-4B8C-83A1-F6EECF244321}">
                <p14:modId xmlns:p14="http://schemas.microsoft.com/office/powerpoint/2010/main" xmlns="" val="2292832784"/>
              </p:ext>
            </p:extLst>
          </p:nvPr>
        </p:nvGraphicFramePr>
        <p:xfrm>
          <a:off x="467544" y="1556792"/>
          <a:ext cx="8208912" cy="3456384"/>
        </p:xfrm>
        <a:graphic>
          <a:graphicData uri="http://schemas.openxmlformats.org/drawingml/2006/table">
            <a:tbl>
              <a:tblPr rtl="1" firstRow="1" bandRow="1">
                <a:tableStyleId>{5C22544A-7EE6-4342-B048-85BDC9FD1C3A}</a:tableStyleId>
              </a:tblPr>
              <a:tblGrid>
                <a:gridCol w="4104456"/>
                <a:gridCol w="4104456"/>
              </a:tblGrid>
              <a:tr h="632371">
                <a:tc>
                  <a:txBody>
                    <a:bodyPr/>
                    <a:lstStyle/>
                    <a:p>
                      <a:pPr rtl="1"/>
                      <a:r>
                        <a:rPr lang="he-IL" dirty="0" smtClean="0"/>
                        <a:t>עילה</a:t>
                      </a:r>
                      <a:endParaRPr lang="he-IL" dirty="0"/>
                    </a:p>
                  </a:txBody>
                  <a:tcPr/>
                </a:tc>
                <a:tc>
                  <a:txBody>
                    <a:bodyPr/>
                    <a:lstStyle/>
                    <a:p>
                      <a:pPr rtl="1"/>
                      <a:r>
                        <a:rPr lang="he-IL" dirty="0" smtClean="0"/>
                        <a:t>הפחתה</a:t>
                      </a:r>
                      <a:endParaRPr lang="he-IL" dirty="0"/>
                    </a:p>
                  </a:txBody>
                  <a:tcPr/>
                </a:tc>
              </a:tr>
              <a:tr h="632371">
                <a:tc>
                  <a:txBody>
                    <a:bodyPr/>
                    <a:lstStyle/>
                    <a:p>
                      <a:pPr rtl="1"/>
                      <a:r>
                        <a:rPr lang="he-IL" sz="1800" b="1" dirty="0" smtClean="0">
                          <a:solidFill>
                            <a:srgbClr val="C00000"/>
                          </a:solidFill>
                        </a:rPr>
                        <a:t>נסיבות אישיות חריגות</a:t>
                      </a:r>
                      <a:endParaRPr lang="he-IL" dirty="0">
                        <a:solidFill>
                          <a:srgbClr val="C00000"/>
                        </a:solidFill>
                      </a:endParaRPr>
                    </a:p>
                  </a:txBody>
                  <a:tcPr/>
                </a:tc>
                <a:tc>
                  <a:txBody>
                    <a:bodyPr/>
                    <a:lstStyle/>
                    <a:p>
                      <a:pPr rtl="1"/>
                      <a:r>
                        <a:rPr lang="he-IL" b="1" dirty="0" smtClean="0"/>
                        <a:t>25%</a:t>
                      </a:r>
                      <a:endParaRPr lang="he-IL" b="1" dirty="0"/>
                    </a:p>
                  </a:txBody>
                  <a:tcPr/>
                </a:tc>
              </a:tr>
              <a:tr h="155927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b="1" dirty="0" smtClean="0">
                          <a:solidFill>
                            <a:srgbClr val="C00000"/>
                          </a:solidFill>
                        </a:rPr>
                        <a:t>המנהל הכללי נקט אמצעים להפסקת ביצוע ההפרה על ידי התאגיד או למניעת הישנותה</a:t>
                      </a:r>
                      <a:endParaRPr lang="he-IL" dirty="0">
                        <a:solidFill>
                          <a:srgbClr val="C0000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b="1" dirty="0" smtClean="0">
                          <a:solidFill>
                            <a:schemeClr val="tx1"/>
                          </a:solidFill>
                        </a:rPr>
                        <a:t> 20%</a:t>
                      </a:r>
                    </a:p>
                    <a:p>
                      <a:pPr rtl="1"/>
                      <a:endParaRPr lang="he-IL" dirty="0"/>
                    </a:p>
                  </a:txBody>
                  <a:tcPr/>
                </a:tc>
              </a:tr>
              <a:tr h="632371">
                <a:tc gridSpan="2">
                  <a:txBody>
                    <a:bodyPr/>
                    <a:lstStyle/>
                    <a:p>
                      <a:pPr algn="ctr" rtl="1"/>
                      <a:r>
                        <a:rPr lang="he-IL" b="1" dirty="0" smtClean="0"/>
                        <a:t>מצטבר</a:t>
                      </a:r>
                      <a:r>
                        <a:rPr lang="he-IL" dirty="0" smtClean="0"/>
                        <a:t> </a:t>
                      </a:r>
                      <a:endParaRPr lang="he-IL" dirty="0"/>
                    </a:p>
                  </a:txBody>
                  <a:tcPr/>
                </a:tc>
                <a:tc hMerge="1">
                  <a:txBody>
                    <a:bodyPr/>
                    <a:lstStyle/>
                    <a:p>
                      <a:pPr rtl="1"/>
                      <a:endParaRPr lang="he-IL" dirty="0"/>
                    </a:p>
                  </a:txBody>
                  <a:tcPr/>
                </a:tc>
              </a:tr>
            </a:tbl>
          </a:graphicData>
        </a:graphic>
      </p:graphicFrame>
      <p:sp>
        <p:nvSpPr>
          <p:cNvPr id="5" name="TextBox 4"/>
          <p:cNvSpPr txBox="1"/>
          <p:nvPr/>
        </p:nvSpPr>
        <p:spPr>
          <a:xfrm>
            <a:off x="0" y="6381328"/>
            <a:ext cx="4139952" cy="261610"/>
          </a:xfrm>
          <a:prstGeom prst="rect">
            <a:avLst/>
          </a:prstGeom>
          <a:noFill/>
        </p:spPr>
        <p:txBody>
          <a:bodyPr wrap="square" rtlCol="1">
            <a:spAutoFit/>
          </a:bodyPr>
          <a:lstStyle/>
          <a:p>
            <a:pPr algn="ctr"/>
            <a:r>
              <a:rPr lang="en-US" sz="1100" b="1" dirty="0" smtClean="0"/>
              <a:t>Efrat Deutsch Law Office  </a:t>
            </a:r>
            <a:r>
              <a:rPr lang="he-IL" sz="1100" b="1" dirty="0" smtClean="0"/>
              <a:t> אפרת דויטש, משרד עורכי דין</a:t>
            </a:r>
            <a:endParaRPr lang="en-US" sz="1100" b="1" dirty="0"/>
          </a:p>
        </p:txBody>
      </p:sp>
    </p:spTree>
    <p:extLst>
      <p:ext uri="{BB962C8B-B14F-4D97-AF65-F5344CB8AC3E}">
        <p14:creationId xmlns:p14="http://schemas.microsoft.com/office/powerpoint/2010/main" xmlns="" val="23235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67744" y="260648"/>
            <a:ext cx="6800543" cy="648072"/>
          </a:xfrm>
        </p:spPr>
        <p:txBody>
          <a:bodyPr/>
          <a:lstStyle/>
          <a:p>
            <a:pPr lvl="1"/>
            <a:r>
              <a:rPr lang="he-IL" sz="3200" b="1" kern="1200" dirty="0">
                <a:solidFill>
                  <a:srgbClr val="C00000"/>
                </a:solidFill>
                <a:effectLst>
                  <a:reflection blurRad="6350" stA="55000" endA="300" endPos="45500" dir="5400000" sy="-100000" algn="bl" rotWithShape="0"/>
                </a:effectLst>
                <a:latin typeface="Trebuchet MS"/>
                <a:ea typeface="+mj-ea"/>
                <a:cs typeface="Gisha"/>
              </a:rPr>
              <a:t>הטלת עיצום כספי על מזמין שירות</a:t>
            </a:r>
            <a:endParaRPr lang="he-IL" dirty="0"/>
          </a:p>
        </p:txBody>
      </p:sp>
      <p:graphicFrame>
        <p:nvGraphicFramePr>
          <p:cNvPr id="4" name="דיאגרמה 3"/>
          <p:cNvGraphicFramePr/>
          <p:nvPr>
            <p:extLst>
              <p:ext uri="{D42A27DB-BD31-4B8C-83A1-F6EECF244321}">
                <p14:modId xmlns:p14="http://schemas.microsoft.com/office/powerpoint/2010/main" xmlns="" val="3689953230"/>
              </p:ext>
            </p:extLst>
          </p:nvPr>
        </p:nvGraphicFramePr>
        <p:xfrm>
          <a:off x="179512" y="953344"/>
          <a:ext cx="864096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115616" y="6525344"/>
            <a:ext cx="3744416" cy="261610"/>
          </a:xfrm>
          <a:prstGeom prst="rect">
            <a:avLst/>
          </a:prstGeom>
          <a:noFill/>
        </p:spPr>
        <p:txBody>
          <a:bodyPr wrap="square" rtlCol="1">
            <a:spAutoFit/>
          </a:bodyPr>
          <a:lstStyle/>
          <a:p>
            <a:pPr algn="ctr"/>
            <a:r>
              <a:rPr lang="en-US" sz="1100" b="1" dirty="0" smtClean="0"/>
              <a:t>Efrat Deutsch Law Office  </a:t>
            </a:r>
            <a:r>
              <a:rPr lang="he-IL" sz="1100" b="1" dirty="0" smtClean="0"/>
              <a:t> אפרת דויטש, משרד עורכי דין</a:t>
            </a:r>
            <a:endParaRPr lang="en-US" sz="1100" b="1" dirty="0"/>
          </a:p>
        </p:txBody>
      </p:sp>
    </p:spTree>
    <p:extLst>
      <p:ext uri="{BB962C8B-B14F-4D97-AF65-F5344CB8AC3E}">
        <p14:creationId xmlns:p14="http://schemas.microsoft.com/office/powerpoint/2010/main" xmlns="" val="4286668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משנה 4"/>
          <p:cNvSpPr>
            <a:spLocks noGrp="1"/>
          </p:cNvSpPr>
          <p:nvPr>
            <p:ph type="subTitle" idx="1"/>
          </p:nvPr>
        </p:nvSpPr>
        <p:spPr>
          <a:xfrm>
            <a:off x="685800" y="548680"/>
            <a:ext cx="7772400" cy="4262631"/>
          </a:xfrm>
        </p:spPr>
        <p:txBody>
          <a:bodyPr>
            <a:normAutofit lnSpcReduction="10000"/>
          </a:bodyPr>
          <a:lstStyle/>
          <a:p>
            <a:r>
              <a:rPr lang="he-IL" sz="2400" b="1" dirty="0" smtClean="0"/>
              <a:t>המטרה</a:t>
            </a:r>
          </a:p>
          <a:p>
            <a:pPr marL="342900" indent="-342900">
              <a:buFont typeface="Wingdings" pitchFamily="2" charset="2"/>
              <a:buChar char="v"/>
            </a:pPr>
            <a:r>
              <a:rPr lang="he-IL" sz="2400" dirty="0"/>
              <a:t>להגביר ייעול מערכת אכיפת דיני העבודה</a:t>
            </a:r>
          </a:p>
          <a:p>
            <a:endParaRPr lang="he-IL" sz="2400" b="1" dirty="0"/>
          </a:p>
          <a:p>
            <a:r>
              <a:rPr lang="he-IL" sz="2400" b="1" dirty="0" smtClean="0"/>
              <a:t>האמצעים </a:t>
            </a:r>
          </a:p>
          <a:p>
            <a:pPr marL="342900" indent="-342900">
              <a:buFont typeface="Wingdings" pitchFamily="2" charset="2"/>
              <a:buChar char="v"/>
            </a:pPr>
            <a:r>
              <a:rPr lang="he-IL" sz="2400" dirty="0"/>
              <a:t>הטלת סנקציות אזרחיות ופליליות במקרים של </a:t>
            </a:r>
            <a:r>
              <a:rPr lang="he-IL" sz="2400" dirty="0" smtClean="0"/>
              <a:t>הפרת </a:t>
            </a:r>
            <a:r>
              <a:rPr lang="he-IL" sz="2400" dirty="0"/>
              <a:t>דיני העבודה, לרבות הטלת קנסות ועונשי </a:t>
            </a:r>
            <a:r>
              <a:rPr lang="he-IL" sz="2400" dirty="0" smtClean="0"/>
              <a:t>מאסר</a:t>
            </a:r>
          </a:p>
          <a:p>
            <a:pPr marL="342900" indent="-342900">
              <a:buFont typeface="Wingdings" pitchFamily="2" charset="2"/>
              <a:buChar char="v"/>
            </a:pPr>
            <a:endParaRPr lang="he-IL" sz="2400" dirty="0"/>
          </a:p>
          <a:p>
            <a:r>
              <a:rPr lang="he-IL" sz="2400" b="1" dirty="0" smtClean="0"/>
              <a:t>תחומי החוק </a:t>
            </a:r>
          </a:p>
          <a:p>
            <a:pPr marL="457200" indent="-457200">
              <a:buFont typeface="Wingdings" pitchFamily="2" charset="2"/>
              <a:buChar char="v"/>
            </a:pPr>
            <a:r>
              <a:rPr lang="he-IL" sz="2400" dirty="0" smtClean="0"/>
              <a:t>עבירות </a:t>
            </a:r>
            <a:r>
              <a:rPr lang="he-IL" sz="2400" dirty="0"/>
              <a:t>של הארגון עצמו בגין עובדי </a:t>
            </a:r>
            <a:r>
              <a:rPr lang="he-IL" sz="2400" dirty="0" smtClean="0"/>
              <a:t>הארגון</a:t>
            </a:r>
            <a:endParaRPr lang="he-IL" sz="2400" dirty="0"/>
          </a:p>
          <a:p>
            <a:pPr marL="457200" indent="-457200">
              <a:buFont typeface="Wingdings" pitchFamily="2" charset="2"/>
              <a:buChar char="v"/>
            </a:pPr>
            <a:r>
              <a:rPr lang="he-IL" sz="2400" dirty="0"/>
              <a:t>עבירות של קבלני שירות בתחום הניקיון, השמירה והאבטחה וההסעדה בגין עובדי הקבלן</a:t>
            </a:r>
            <a:endParaRPr lang="he-IL" sz="2400" dirty="0" smtClean="0"/>
          </a:p>
          <a:p>
            <a:pPr marL="457200" indent="-457200">
              <a:buFont typeface="Wingdings" pitchFamily="2" charset="2"/>
              <a:buChar char="v"/>
            </a:pPr>
            <a:endParaRPr lang="he-IL" sz="2400" dirty="0"/>
          </a:p>
          <a:p>
            <a:pPr marL="457200" indent="-457200">
              <a:buFont typeface="Wingdings" pitchFamily="2" charset="2"/>
              <a:buChar char="v"/>
            </a:pPr>
            <a:endParaRPr lang="he-IL" sz="2400" dirty="0"/>
          </a:p>
        </p:txBody>
      </p:sp>
      <p:sp>
        <p:nvSpPr>
          <p:cNvPr id="6" name="מלבן 5"/>
          <p:cNvSpPr/>
          <p:nvPr/>
        </p:nvSpPr>
        <p:spPr>
          <a:xfrm>
            <a:off x="0" y="5452067"/>
            <a:ext cx="4572000" cy="276999"/>
          </a:xfrm>
          <a:prstGeom prst="rect">
            <a:avLst/>
          </a:prstGeom>
        </p:spPr>
        <p:txBody>
          <a:bodyPr>
            <a:spAutoFit/>
          </a:bodyPr>
          <a:lstStyle/>
          <a:p>
            <a:pPr algn="ctr"/>
            <a:r>
              <a:rPr lang="en-US" sz="1200" b="1" dirty="0"/>
              <a:t>Efrat Deutsch Law Office  </a:t>
            </a:r>
            <a:r>
              <a:rPr lang="he-IL" sz="1200" b="1" dirty="0"/>
              <a:t> אפרת </a:t>
            </a:r>
            <a:r>
              <a:rPr lang="he-IL" sz="1200" b="1" dirty="0" err="1"/>
              <a:t>דויטש</a:t>
            </a:r>
            <a:r>
              <a:rPr lang="he-IL" sz="1200" b="1" dirty="0"/>
              <a:t>, משרד עורכי דין</a:t>
            </a:r>
            <a:endParaRPr lang="en-US" sz="1200" b="1" dirty="0"/>
          </a:p>
        </p:txBody>
      </p:sp>
    </p:spTree>
    <p:extLst>
      <p:ext uri="{BB962C8B-B14F-4D97-AF65-F5344CB8AC3E}">
        <p14:creationId xmlns:p14="http://schemas.microsoft.com/office/powerpoint/2010/main" xmlns="" val="133781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404665"/>
            <a:ext cx="7772400" cy="648071"/>
          </a:xfrm>
        </p:spPr>
        <p:txBody>
          <a:bodyPr>
            <a:noAutofit/>
          </a:bodyPr>
          <a:lstStyle/>
          <a:p>
            <a:pPr algn="ctr"/>
            <a:r>
              <a:rPr lang="he-IL" sz="2400" dirty="0" smtClean="0"/>
              <a:t>עיצום כספי </a:t>
            </a:r>
            <a:endParaRPr lang="he-IL" sz="2400" dirty="0"/>
          </a:p>
        </p:txBody>
      </p:sp>
      <p:sp>
        <p:nvSpPr>
          <p:cNvPr id="5" name="כותרת משנה 4"/>
          <p:cNvSpPr>
            <a:spLocks noGrp="1"/>
          </p:cNvSpPr>
          <p:nvPr>
            <p:ph type="subTitle" idx="1"/>
          </p:nvPr>
        </p:nvSpPr>
        <p:spPr>
          <a:xfrm>
            <a:off x="685800" y="1124744"/>
            <a:ext cx="7772400" cy="3686567"/>
          </a:xfrm>
        </p:spPr>
        <p:txBody>
          <a:bodyPr>
            <a:normAutofit fontScale="92500" lnSpcReduction="20000"/>
          </a:bodyPr>
          <a:lstStyle/>
          <a:p>
            <a:r>
              <a:rPr lang="he-IL" sz="2000" b="1" dirty="0" smtClean="0"/>
              <a:t>5,000 ₪ -</a:t>
            </a:r>
            <a:r>
              <a:rPr lang="he-IL" sz="2000" dirty="0" smtClean="0"/>
              <a:t> ניהול פנקס חופשה לפי חוק חופשה שנתית; ניהול פנקס שעות עבודה לפי חוק שעות עבודה ומנוחה; קביעת תקנון לפי חוק למניעת הטרדה מינית</a:t>
            </a:r>
          </a:p>
          <a:p>
            <a:endParaRPr lang="he-IL" sz="2000" dirty="0"/>
          </a:p>
          <a:p>
            <a:r>
              <a:rPr lang="he-IL" sz="2000" b="1" dirty="0" smtClean="0"/>
              <a:t>20,000 ₪ - </a:t>
            </a:r>
            <a:r>
              <a:rPr lang="he-IL" sz="2000" dirty="0" smtClean="0"/>
              <a:t>איסור העבדת עובדת בחופשת לידה לפי חוק עבודת נשים; גמול שעות נוספות לפי חוק שעות עבודה ומנוחה; מסירת תלוש שכר לפי חוק הגנת השכר </a:t>
            </a:r>
          </a:p>
          <a:p>
            <a:endParaRPr lang="he-IL" sz="2000" dirty="0"/>
          </a:p>
          <a:p>
            <a:r>
              <a:rPr lang="he-IL" sz="2000" b="1" dirty="0" smtClean="0"/>
              <a:t>35,000 ₪ - </a:t>
            </a:r>
            <a:r>
              <a:rPr lang="he-IL" sz="2000" dirty="0" smtClean="0"/>
              <a:t>תשלום שכר מינימום לפי חוק שכר מינימום; תשלומים מכוח צווי הרחבה בעניין פנסיה; איסור פיטורי עובד המשרת במילואים לפי חוק חיילים משוחררים (החזרה לעבודה)</a:t>
            </a:r>
          </a:p>
          <a:p>
            <a:endParaRPr lang="he-IL" sz="2000" dirty="0"/>
          </a:p>
          <a:p>
            <a:r>
              <a:rPr lang="he-IL" sz="1900" dirty="0" smtClean="0"/>
              <a:t>* הממונה רשאי להפחית את סכום העיצום בהתאם לתקנות להגברת האכיפה של  </a:t>
            </a:r>
          </a:p>
          <a:p>
            <a:r>
              <a:rPr lang="he-IL" sz="1900" dirty="0" smtClean="0"/>
              <a:t>   דיני העבודה (הפחתה של סכום העיצום הכספי), תשע"ב-2012</a:t>
            </a:r>
            <a:endParaRPr lang="he-IL" sz="2000" dirty="0">
              <a:solidFill>
                <a:srgbClr val="FF0000"/>
              </a:solidFill>
            </a:endParaRPr>
          </a:p>
        </p:txBody>
      </p:sp>
      <p:sp>
        <p:nvSpPr>
          <p:cNvPr id="6" name="מלבן 5"/>
          <p:cNvSpPr/>
          <p:nvPr/>
        </p:nvSpPr>
        <p:spPr>
          <a:xfrm>
            <a:off x="-508" y="5527952"/>
            <a:ext cx="5688632" cy="276999"/>
          </a:xfrm>
          <a:prstGeom prst="rect">
            <a:avLst/>
          </a:prstGeom>
        </p:spPr>
        <p:txBody>
          <a:bodyPr wrap="square">
            <a:spAutoFit/>
          </a:bodyPr>
          <a:lstStyle/>
          <a:p>
            <a:pPr algn="ctr"/>
            <a:r>
              <a:rPr lang="en-US" sz="1200" b="1" dirty="0" smtClean="0"/>
              <a:t>Efrat Deutsch Law Office  </a:t>
            </a:r>
            <a:r>
              <a:rPr lang="he-IL" sz="1200" b="1" dirty="0" smtClean="0"/>
              <a:t> אפרת </a:t>
            </a:r>
            <a:r>
              <a:rPr lang="he-IL" sz="1200" b="1" dirty="0" err="1" smtClean="0"/>
              <a:t>דויטש</a:t>
            </a:r>
            <a:r>
              <a:rPr lang="he-IL" sz="1200" b="1" dirty="0" smtClean="0"/>
              <a:t>, משרד עורכי דין</a:t>
            </a:r>
            <a:endParaRPr lang="en-US" sz="1200" b="1" dirty="0"/>
          </a:p>
        </p:txBody>
      </p:sp>
    </p:spTree>
    <p:extLst>
      <p:ext uri="{BB962C8B-B14F-4D97-AF65-F5344CB8AC3E}">
        <p14:creationId xmlns:p14="http://schemas.microsoft.com/office/powerpoint/2010/main" xmlns="" val="2442317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332657"/>
            <a:ext cx="7772400" cy="504055"/>
          </a:xfrm>
        </p:spPr>
        <p:txBody>
          <a:bodyPr>
            <a:noAutofit/>
          </a:bodyPr>
          <a:lstStyle/>
          <a:p>
            <a:pPr algn="ctr"/>
            <a:r>
              <a:rPr lang="he-IL" sz="2400" dirty="0" smtClean="0"/>
              <a:t>עבירות לגביהן אין סמכות להטיל עיצומים כספיים</a:t>
            </a:r>
            <a:endParaRPr lang="he-IL" sz="2400" dirty="0"/>
          </a:p>
        </p:txBody>
      </p:sp>
      <p:sp>
        <p:nvSpPr>
          <p:cNvPr id="5" name="כותרת משנה 4"/>
          <p:cNvSpPr>
            <a:spLocks noGrp="1"/>
          </p:cNvSpPr>
          <p:nvPr>
            <p:ph type="subTitle" idx="1"/>
          </p:nvPr>
        </p:nvSpPr>
        <p:spPr>
          <a:xfrm>
            <a:off x="685800" y="980728"/>
            <a:ext cx="7772400" cy="3830583"/>
          </a:xfrm>
        </p:spPr>
        <p:txBody>
          <a:bodyPr>
            <a:normAutofit/>
          </a:bodyPr>
          <a:lstStyle/>
          <a:p>
            <a:pPr marL="457200" indent="-457200" algn="just">
              <a:buFont typeface="Wingdings" pitchFamily="2" charset="2"/>
              <a:buChar char="q"/>
            </a:pPr>
            <a:r>
              <a:rPr lang="he-IL" sz="2000" dirty="0" smtClean="0"/>
              <a:t>סעיף 2 לחוק שוויון ההזדמנויות בעבודה, תשמ"ח-1988 – הפליית מעביד בין עובדיו מחמת מין, נטייה מינית, מעמד אישי, הריון ועוד</a:t>
            </a:r>
          </a:p>
          <a:p>
            <a:pPr marL="457200" indent="-457200">
              <a:buFont typeface="Wingdings" pitchFamily="2" charset="2"/>
              <a:buChar char="q"/>
            </a:pPr>
            <a:endParaRPr lang="he-IL" sz="2000" dirty="0" smtClean="0"/>
          </a:p>
          <a:p>
            <a:pPr marL="457200" indent="-457200" algn="just">
              <a:buFont typeface="Wingdings" pitchFamily="2" charset="2"/>
              <a:buChar char="q"/>
            </a:pPr>
            <a:r>
              <a:rPr lang="he-IL" sz="2000" dirty="0" smtClean="0"/>
              <a:t>סעיף 2(א), 2(ב) לחוק הגנה על עובדים (חשיפת עבירות ופגיעה בטוהר המידות או </a:t>
            </a:r>
            <a:r>
              <a:rPr lang="he-IL" sz="2000" dirty="0" err="1" smtClean="0"/>
              <a:t>במינהל</a:t>
            </a:r>
            <a:r>
              <a:rPr lang="he-IL" sz="2000" dirty="0" smtClean="0"/>
              <a:t> התקין), תשנ"ז-1997 – פגיעה בעובד או פיטורו בשל תלונה שהגיש נגד מעבידו </a:t>
            </a:r>
          </a:p>
          <a:p>
            <a:pPr marL="457200" indent="-457200">
              <a:buFont typeface="Wingdings" pitchFamily="2" charset="2"/>
              <a:buChar char="q"/>
            </a:pPr>
            <a:endParaRPr lang="he-IL" sz="2000" dirty="0" smtClean="0"/>
          </a:p>
          <a:p>
            <a:pPr marL="457200" indent="-457200">
              <a:buFont typeface="Wingdings" pitchFamily="2" charset="2"/>
              <a:buChar char="q"/>
            </a:pPr>
            <a:r>
              <a:rPr lang="he-IL" sz="2000" dirty="0" smtClean="0"/>
              <a:t>סעיף 4 לחוק עובדים זרים, תשנ"א-1991 – מעסיק שמועסק אצלו עובד זר אשר אינו רשאי לעבוד בישראל לפי הוראות חוק הכניסה לישראל </a:t>
            </a:r>
          </a:p>
          <a:p>
            <a:pPr marL="457200" indent="-457200">
              <a:buFont typeface="Wingdings" pitchFamily="2" charset="2"/>
              <a:buChar char="q"/>
            </a:pPr>
            <a:endParaRPr lang="he-IL" sz="2000" dirty="0"/>
          </a:p>
        </p:txBody>
      </p:sp>
      <p:sp>
        <p:nvSpPr>
          <p:cNvPr id="6" name="מלבן 5"/>
          <p:cNvSpPr/>
          <p:nvPr/>
        </p:nvSpPr>
        <p:spPr>
          <a:xfrm>
            <a:off x="15886" y="5373216"/>
            <a:ext cx="4572000" cy="276999"/>
          </a:xfrm>
          <a:prstGeom prst="rect">
            <a:avLst/>
          </a:prstGeom>
        </p:spPr>
        <p:txBody>
          <a:bodyPr>
            <a:spAutoFit/>
          </a:bodyPr>
          <a:lstStyle/>
          <a:p>
            <a:pPr algn="ctr"/>
            <a:r>
              <a:rPr lang="en-US" sz="1200" b="1" dirty="0"/>
              <a:t>Efrat Deutsch Law Office  </a:t>
            </a:r>
            <a:r>
              <a:rPr lang="he-IL" sz="1200" b="1" dirty="0"/>
              <a:t> אפרת </a:t>
            </a:r>
            <a:r>
              <a:rPr lang="he-IL" sz="1200" b="1" dirty="0" err="1"/>
              <a:t>דויטש</a:t>
            </a:r>
            <a:r>
              <a:rPr lang="he-IL" sz="1200" b="1" dirty="0"/>
              <a:t>, משרד עורכי דין</a:t>
            </a:r>
            <a:endParaRPr lang="en-US" sz="1200" b="1" dirty="0"/>
          </a:p>
        </p:txBody>
      </p:sp>
    </p:spTree>
    <p:extLst>
      <p:ext uri="{BB962C8B-B14F-4D97-AF65-F5344CB8AC3E}">
        <p14:creationId xmlns:p14="http://schemas.microsoft.com/office/powerpoint/2010/main" xmlns="" val="80303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332657"/>
            <a:ext cx="7772400" cy="432047"/>
          </a:xfrm>
        </p:spPr>
        <p:txBody>
          <a:bodyPr>
            <a:noAutofit/>
          </a:bodyPr>
          <a:lstStyle/>
          <a:p>
            <a:r>
              <a:rPr lang="he-IL" sz="2400" dirty="0" smtClean="0"/>
              <a:t>			הודעה על כוונת חיוב </a:t>
            </a:r>
            <a:endParaRPr lang="he-IL" sz="2400" dirty="0"/>
          </a:p>
        </p:txBody>
      </p:sp>
      <p:sp>
        <p:nvSpPr>
          <p:cNvPr id="5" name="כותרת משנה 4"/>
          <p:cNvSpPr>
            <a:spLocks noGrp="1"/>
          </p:cNvSpPr>
          <p:nvPr>
            <p:ph type="subTitle" idx="1"/>
          </p:nvPr>
        </p:nvSpPr>
        <p:spPr>
          <a:xfrm>
            <a:off x="685800" y="980728"/>
            <a:ext cx="7772400" cy="3830583"/>
          </a:xfrm>
        </p:spPr>
        <p:txBody>
          <a:bodyPr>
            <a:normAutofit/>
          </a:bodyPr>
          <a:lstStyle/>
          <a:p>
            <a:r>
              <a:rPr lang="he-IL" sz="2000" b="1" dirty="0" smtClean="0"/>
              <a:t>יסוד סביר שהמעסיק הפר הוראת חיקוק         </a:t>
            </a:r>
          </a:p>
          <a:p>
            <a:endParaRPr lang="he-IL" sz="2000" b="1" dirty="0" smtClean="0"/>
          </a:p>
          <a:p>
            <a:r>
              <a:rPr lang="he-IL" sz="2000" b="1" dirty="0" smtClean="0"/>
              <a:t>מסירת הודעה למעסיק על הכוונה להטיל עיצום כספי/התראה         </a:t>
            </a:r>
          </a:p>
          <a:p>
            <a:endParaRPr lang="he-IL" sz="2000" b="1" dirty="0"/>
          </a:p>
          <a:p>
            <a:r>
              <a:rPr lang="he-IL" sz="2000" b="1" dirty="0" smtClean="0"/>
              <a:t>זכות טיעון למעסיק (תוך 30 יום) </a:t>
            </a:r>
          </a:p>
          <a:p>
            <a:endParaRPr lang="he-IL" sz="2000" b="1" dirty="0"/>
          </a:p>
          <a:p>
            <a:r>
              <a:rPr lang="he-IL" sz="2000" b="1" dirty="0" smtClean="0"/>
              <a:t>החלטת הממונה (רשאי להפחית סכום העיצום הכספי)</a:t>
            </a:r>
          </a:p>
          <a:p>
            <a:endParaRPr lang="he-IL" sz="2000" b="1" dirty="0" smtClean="0"/>
          </a:p>
          <a:p>
            <a:r>
              <a:rPr lang="he-IL" sz="2000" b="1" dirty="0" smtClean="0"/>
              <a:t>פרסום דבר הטלת העיצום הכספי באתר האינטרנט של משרד </a:t>
            </a:r>
            <a:r>
              <a:rPr lang="he-IL" sz="2000" b="1" dirty="0" smtClean="0"/>
              <a:t>הכלכלה</a:t>
            </a:r>
            <a:endParaRPr lang="he-IL" sz="2000" b="1" dirty="0" smtClean="0"/>
          </a:p>
        </p:txBody>
      </p:sp>
      <p:sp>
        <p:nvSpPr>
          <p:cNvPr id="6" name="מלבן 5"/>
          <p:cNvSpPr/>
          <p:nvPr/>
        </p:nvSpPr>
        <p:spPr>
          <a:xfrm>
            <a:off x="0" y="5519325"/>
            <a:ext cx="5256584" cy="276999"/>
          </a:xfrm>
          <a:prstGeom prst="rect">
            <a:avLst/>
          </a:prstGeom>
        </p:spPr>
        <p:txBody>
          <a:bodyPr wrap="square">
            <a:spAutoFit/>
          </a:bodyPr>
          <a:lstStyle/>
          <a:p>
            <a:pPr algn="ctr"/>
            <a:r>
              <a:rPr lang="en-US" sz="1200" b="1" dirty="0" smtClean="0"/>
              <a:t>Efrat Deutsch Law Office  </a:t>
            </a:r>
            <a:r>
              <a:rPr lang="he-IL" sz="1200" b="1" dirty="0" smtClean="0"/>
              <a:t> אפרת </a:t>
            </a:r>
            <a:r>
              <a:rPr lang="he-IL" sz="1200" b="1" dirty="0" err="1" smtClean="0"/>
              <a:t>דויטש</a:t>
            </a:r>
            <a:r>
              <a:rPr lang="he-IL" sz="1200" b="1" dirty="0" smtClean="0"/>
              <a:t>, משרד עורכי דין</a:t>
            </a:r>
            <a:endParaRPr lang="en-US" sz="1200" b="1" dirty="0"/>
          </a:p>
        </p:txBody>
      </p:sp>
      <p:sp>
        <p:nvSpPr>
          <p:cNvPr id="16" name="חץ למטה 15"/>
          <p:cNvSpPr/>
          <p:nvPr/>
        </p:nvSpPr>
        <p:spPr>
          <a:xfrm>
            <a:off x="7884368" y="1355620"/>
            <a:ext cx="484632" cy="417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חץ למטה 16"/>
          <p:cNvSpPr/>
          <p:nvPr/>
        </p:nvSpPr>
        <p:spPr>
          <a:xfrm>
            <a:off x="7871793" y="2075700"/>
            <a:ext cx="484632" cy="417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חץ למטה 17"/>
          <p:cNvSpPr/>
          <p:nvPr/>
        </p:nvSpPr>
        <p:spPr>
          <a:xfrm>
            <a:off x="7884368" y="2780928"/>
            <a:ext cx="484632" cy="417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חץ למטה 18"/>
          <p:cNvSpPr/>
          <p:nvPr/>
        </p:nvSpPr>
        <p:spPr>
          <a:xfrm>
            <a:off x="7885698" y="3501008"/>
            <a:ext cx="484632" cy="417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xmlns="" val="2915406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476673"/>
            <a:ext cx="7772400" cy="576063"/>
          </a:xfrm>
        </p:spPr>
        <p:txBody>
          <a:bodyPr>
            <a:noAutofit/>
          </a:bodyPr>
          <a:lstStyle/>
          <a:p>
            <a:r>
              <a:rPr lang="he-IL" sz="2400" dirty="0" smtClean="0"/>
              <a:t>	     אחריות מזמיני שירות – אחריות אזרחית  </a:t>
            </a:r>
            <a:endParaRPr lang="he-IL" sz="2400" dirty="0"/>
          </a:p>
        </p:txBody>
      </p:sp>
      <p:sp>
        <p:nvSpPr>
          <p:cNvPr id="5" name="כותרת משנה 4"/>
          <p:cNvSpPr>
            <a:spLocks noGrp="1"/>
          </p:cNvSpPr>
          <p:nvPr>
            <p:ph type="subTitle" idx="1"/>
          </p:nvPr>
        </p:nvSpPr>
        <p:spPr>
          <a:xfrm>
            <a:off x="685800" y="1268760"/>
            <a:ext cx="7772400" cy="3542551"/>
          </a:xfrm>
        </p:spPr>
        <p:txBody>
          <a:bodyPr>
            <a:normAutofit/>
          </a:bodyPr>
          <a:lstStyle/>
          <a:p>
            <a:pPr marL="342900" indent="-342900">
              <a:buFont typeface="Wingdings" pitchFamily="2" charset="2"/>
              <a:buChar char="q"/>
            </a:pPr>
            <a:endParaRPr lang="he-IL" sz="2000" b="1" dirty="0" smtClean="0"/>
          </a:p>
          <a:p>
            <a:pPr marL="342900" indent="-342900">
              <a:buFont typeface="Wingdings" pitchFamily="2" charset="2"/>
              <a:buChar char="q"/>
            </a:pPr>
            <a:r>
              <a:rPr lang="he-IL" sz="2000" b="1" dirty="0" smtClean="0"/>
              <a:t>השירות ניתן אצל מזמין השירות באמצעות ארבעה עובדים לפחות</a:t>
            </a:r>
          </a:p>
          <a:p>
            <a:pPr marL="342900" indent="-342900">
              <a:buFont typeface="Wingdings" pitchFamily="2" charset="2"/>
              <a:buChar char="q"/>
            </a:pPr>
            <a:endParaRPr lang="he-IL" sz="2000" b="1" dirty="0" smtClean="0"/>
          </a:p>
          <a:p>
            <a:pPr marL="342900" indent="-342900">
              <a:buFont typeface="Wingdings" pitchFamily="2" charset="2"/>
              <a:buChar char="q"/>
            </a:pPr>
            <a:r>
              <a:rPr lang="he-IL" sz="2000" b="1" dirty="0" smtClean="0"/>
              <a:t>השירות ניתן במהלך תקופה של שישה חודשים לפחות </a:t>
            </a:r>
          </a:p>
          <a:p>
            <a:pPr marL="342900" indent="-342900">
              <a:buFont typeface="Wingdings" pitchFamily="2" charset="2"/>
              <a:buChar char="q"/>
            </a:pPr>
            <a:endParaRPr lang="he-IL" sz="2000" b="1" dirty="0" smtClean="0"/>
          </a:p>
          <a:p>
            <a:pPr marL="342900" indent="-342900">
              <a:buFont typeface="Wingdings" pitchFamily="2" charset="2"/>
              <a:buChar char="q"/>
            </a:pPr>
            <a:r>
              <a:rPr lang="he-IL" sz="2000" b="1" dirty="0" smtClean="0"/>
              <a:t>נמסרה הודעה למזמין השירות על הפרה על ידי הקבלן והיא לא תוקנה תוך 30 יום </a:t>
            </a:r>
            <a:endParaRPr lang="he-IL" sz="2000" b="1" dirty="0"/>
          </a:p>
          <a:p>
            <a:pPr marL="342900" indent="-342900">
              <a:buFont typeface="Wingdings" pitchFamily="2" charset="2"/>
              <a:buChar char="q"/>
            </a:pPr>
            <a:endParaRPr lang="he-IL" sz="2000" b="1" dirty="0" smtClean="0"/>
          </a:p>
          <a:p>
            <a:pPr marL="342900" indent="-342900">
              <a:buFont typeface="Wingdings" pitchFamily="2" charset="2"/>
              <a:buChar char="q"/>
            </a:pPr>
            <a:endParaRPr lang="he-IL" sz="2000" b="1" dirty="0"/>
          </a:p>
        </p:txBody>
      </p:sp>
      <p:sp>
        <p:nvSpPr>
          <p:cNvPr id="6" name="מלבן 5"/>
          <p:cNvSpPr/>
          <p:nvPr/>
        </p:nvSpPr>
        <p:spPr>
          <a:xfrm>
            <a:off x="0" y="5445224"/>
            <a:ext cx="5174946" cy="276999"/>
          </a:xfrm>
          <a:prstGeom prst="rect">
            <a:avLst/>
          </a:prstGeom>
        </p:spPr>
        <p:txBody>
          <a:bodyPr wrap="square">
            <a:spAutoFit/>
          </a:bodyPr>
          <a:lstStyle/>
          <a:p>
            <a:pPr algn="ctr"/>
            <a:r>
              <a:rPr lang="en-US" sz="1200" b="1" dirty="0" smtClean="0"/>
              <a:t>Efrat Deutsch Law Office  </a:t>
            </a:r>
            <a:r>
              <a:rPr lang="he-IL" sz="1200" b="1" dirty="0" smtClean="0"/>
              <a:t> אפרת </a:t>
            </a:r>
            <a:r>
              <a:rPr lang="he-IL" sz="1200" b="1" dirty="0" err="1" smtClean="0"/>
              <a:t>דויטש</a:t>
            </a:r>
            <a:r>
              <a:rPr lang="he-IL" sz="1200" b="1" dirty="0" smtClean="0"/>
              <a:t>, משרד עורכי דין</a:t>
            </a:r>
            <a:endParaRPr lang="en-US" sz="1200" b="1" dirty="0"/>
          </a:p>
        </p:txBody>
      </p:sp>
    </p:spTree>
    <p:extLst>
      <p:ext uri="{BB962C8B-B14F-4D97-AF65-F5344CB8AC3E}">
        <p14:creationId xmlns:p14="http://schemas.microsoft.com/office/powerpoint/2010/main" xmlns="" val="256505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188641"/>
            <a:ext cx="7772400" cy="504055"/>
          </a:xfrm>
        </p:spPr>
        <p:txBody>
          <a:bodyPr>
            <a:noAutofit/>
          </a:bodyPr>
          <a:lstStyle/>
          <a:p>
            <a:pPr algn="ctr"/>
            <a:r>
              <a:rPr lang="he-IL" sz="2400" dirty="0"/>
              <a:t>אחריות מזמיני שירות – אחריות </a:t>
            </a:r>
            <a:r>
              <a:rPr lang="he-IL" sz="2400" dirty="0" smtClean="0"/>
              <a:t>פלילית</a:t>
            </a:r>
            <a:endParaRPr lang="he-IL" sz="2400" dirty="0"/>
          </a:p>
        </p:txBody>
      </p:sp>
      <p:sp>
        <p:nvSpPr>
          <p:cNvPr id="5" name="כותרת משנה 4"/>
          <p:cNvSpPr>
            <a:spLocks noGrp="1"/>
          </p:cNvSpPr>
          <p:nvPr>
            <p:ph type="subTitle" idx="1"/>
          </p:nvPr>
        </p:nvSpPr>
        <p:spPr>
          <a:xfrm>
            <a:off x="685800" y="836712"/>
            <a:ext cx="7772400" cy="3974599"/>
          </a:xfrm>
        </p:spPr>
        <p:txBody>
          <a:bodyPr>
            <a:normAutofit fontScale="92500" lnSpcReduction="20000"/>
          </a:bodyPr>
          <a:lstStyle/>
          <a:p>
            <a:r>
              <a:rPr lang="he-IL" sz="2000" b="1" dirty="0" smtClean="0"/>
              <a:t>כריתת חוזה בין קבלן למזמין שירות שאינו כולל התנאים המפורטים </a:t>
            </a:r>
          </a:p>
          <a:p>
            <a:pPr marL="342900" indent="-342900">
              <a:buFont typeface="Wingdings" pitchFamily="2" charset="2"/>
              <a:buChar char="ü"/>
            </a:pPr>
            <a:r>
              <a:rPr lang="he-IL" sz="1800" dirty="0" smtClean="0"/>
              <a:t>אחריות פלילית של מזמין השירות – קנס עבור כל עובד שהועסק על פי החוזה האמור</a:t>
            </a:r>
          </a:p>
          <a:p>
            <a:pPr marL="342900" indent="-342900">
              <a:buFont typeface="Wingdings" pitchFamily="2" charset="2"/>
              <a:buChar char="ü"/>
            </a:pPr>
            <a:r>
              <a:rPr lang="he-IL" sz="1800" dirty="0" smtClean="0"/>
              <a:t>אחריות פלילית של מנכ"ל התאגיד שלא פיקח ועשה כל שניתן למניעת העבירה </a:t>
            </a:r>
          </a:p>
          <a:p>
            <a:endParaRPr lang="he-IL" sz="2000" b="1" dirty="0" smtClean="0"/>
          </a:p>
          <a:p>
            <a:r>
              <a:rPr lang="he-IL" sz="2000" b="1" dirty="0" smtClean="0"/>
              <a:t>הפרת הוראות התוספת השלישית על ידי הקבלן  </a:t>
            </a:r>
          </a:p>
          <a:p>
            <a:pPr marL="342900" indent="-342900">
              <a:buFont typeface="Wingdings" pitchFamily="2" charset="2"/>
              <a:buChar char="ü"/>
            </a:pPr>
            <a:r>
              <a:rPr lang="he-IL" sz="1800" dirty="0" smtClean="0"/>
              <a:t>אחריות פלילית של מנכ"ל התאגיד שלא פעל לתיקון ההפרה או פעל לביטול החוזה עם הקבלן </a:t>
            </a:r>
          </a:p>
          <a:p>
            <a:endParaRPr lang="he-IL" sz="2000" b="1" dirty="0" smtClean="0"/>
          </a:p>
          <a:p>
            <a:r>
              <a:rPr lang="he-IL" sz="2000" b="1" dirty="0" smtClean="0"/>
              <a:t>הפרת </a:t>
            </a:r>
            <a:r>
              <a:rPr lang="he-IL" sz="2000" b="1" dirty="0"/>
              <a:t>חובת הפיקוח ומניעת העבירות </a:t>
            </a:r>
            <a:r>
              <a:rPr lang="he-IL" sz="2000" b="1" dirty="0" smtClean="0"/>
              <a:t>הבאות על ידי מזמין השירות </a:t>
            </a:r>
          </a:p>
          <a:p>
            <a:pPr marL="342900" indent="-342900">
              <a:buFont typeface="Wingdings" pitchFamily="2" charset="2"/>
              <a:buChar char="ü"/>
            </a:pPr>
            <a:r>
              <a:rPr lang="he-IL" sz="1800" dirty="0" smtClean="0"/>
              <a:t>סעיף 25ב לחוק הגנת השכר, תשי"ח-1958</a:t>
            </a:r>
            <a:endParaRPr lang="he-IL" sz="1800" dirty="0" smtClean="0">
              <a:solidFill>
                <a:srgbClr val="FF0000"/>
              </a:solidFill>
            </a:endParaRPr>
          </a:p>
          <a:p>
            <a:pPr marL="342900" indent="-342900">
              <a:buFont typeface="Wingdings" pitchFamily="2" charset="2"/>
              <a:buChar char="ü"/>
            </a:pPr>
            <a:r>
              <a:rPr lang="he-IL" sz="1800" dirty="0" smtClean="0"/>
              <a:t>סעיף 33א(2) לחוק עבודת הנוער, תשי"ג-1953               </a:t>
            </a:r>
            <a:r>
              <a:rPr lang="he-IL" sz="1800" u="sng" dirty="0" smtClean="0"/>
              <a:t>הגנות</a:t>
            </a:r>
            <a:r>
              <a:rPr lang="he-IL" sz="1800" dirty="0" smtClean="0"/>
              <a:t>: הסתמכות על בדיקות </a:t>
            </a:r>
          </a:p>
          <a:p>
            <a:pPr marL="342900" indent="-342900">
              <a:buFont typeface="Wingdings" pitchFamily="2" charset="2"/>
              <a:buChar char="ü"/>
            </a:pPr>
            <a:r>
              <a:rPr lang="he-IL" sz="1800" dirty="0" smtClean="0"/>
              <a:t>סעיף 28(א) לחוק חופשה שנתית, תשי"א-1951              תקופתיות/מעשה העבירה	</a:t>
            </a:r>
          </a:p>
          <a:p>
            <a:pPr marL="342900" indent="-342900">
              <a:buFont typeface="Wingdings" pitchFamily="2" charset="2"/>
              <a:buChar char="ü"/>
            </a:pPr>
            <a:r>
              <a:rPr lang="he-IL" sz="1900" dirty="0" smtClean="0"/>
              <a:t>סעיף 14 לחוק שכר מינימום, תשמ"ז-1987                תוקן/מזמין השירות עשה כל</a:t>
            </a:r>
          </a:p>
          <a:p>
            <a:pPr marL="342900" indent="-342900">
              <a:buFont typeface="Wingdings" pitchFamily="2" charset="2"/>
              <a:buChar char="ü"/>
            </a:pPr>
            <a:r>
              <a:rPr lang="he-IL" sz="1900" dirty="0" smtClean="0"/>
              <a:t>סעיף 26(א) לחוק שעות עבודה ומנוחה, תשי"א-1951</a:t>
            </a:r>
            <a:r>
              <a:rPr lang="he-IL" sz="2000" b="1" dirty="0"/>
              <a:t> </a:t>
            </a:r>
            <a:r>
              <a:rPr lang="he-IL" sz="2000" b="1" dirty="0" smtClean="0"/>
              <a:t> </a:t>
            </a:r>
            <a:r>
              <a:rPr lang="he-IL" sz="1900" dirty="0" smtClean="0"/>
              <a:t>שביכולתו למלא חובתו  </a:t>
            </a:r>
            <a:r>
              <a:rPr lang="he-IL" sz="2000" dirty="0" smtClean="0"/>
              <a:t> </a:t>
            </a:r>
          </a:p>
          <a:p>
            <a:endParaRPr lang="he-IL" sz="2000" b="1" dirty="0"/>
          </a:p>
        </p:txBody>
      </p:sp>
      <p:sp>
        <p:nvSpPr>
          <p:cNvPr id="6" name="מלבן 5"/>
          <p:cNvSpPr/>
          <p:nvPr/>
        </p:nvSpPr>
        <p:spPr>
          <a:xfrm>
            <a:off x="0" y="5373216"/>
            <a:ext cx="4572000" cy="276999"/>
          </a:xfrm>
          <a:prstGeom prst="rect">
            <a:avLst/>
          </a:prstGeom>
        </p:spPr>
        <p:txBody>
          <a:bodyPr>
            <a:spAutoFit/>
          </a:bodyPr>
          <a:lstStyle/>
          <a:p>
            <a:pPr algn="ctr"/>
            <a:r>
              <a:rPr lang="en-US" sz="1200" b="1" dirty="0"/>
              <a:t>Efrat Deutsch Law Office  </a:t>
            </a:r>
            <a:r>
              <a:rPr lang="he-IL" sz="1200" b="1" dirty="0"/>
              <a:t> אפרת </a:t>
            </a:r>
            <a:r>
              <a:rPr lang="he-IL" sz="1200" b="1" dirty="0" err="1"/>
              <a:t>דויטש</a:t>
            </a:r>
            <a:r>
              <a:rPr lang="he-IL" sz="1200" b="1" dirty="0"/>
              <a:t>, משרד עורכי דין</a:t>
            </a:r>
            <a:endParaRPr lang="en-US" sz="1200" b="1" dirty="0"/>
          </a:p>
        </p:txBody>
      </p:sp>
      <p:sp>
        <p:nvSpPr>
          <p:cNvPr id="7" name="סוגר מסולסל שמאלי 6"/>
          <p:cNvSpPr/>
          <p:nvPr/>
        </p:nvSpPr>
        <p:spPr>
          <a:xfrm>
            <a:off x="3203848" y="3284984"/>
            <a:ext cx="467991" cy="1296144"/>
          </a:xfrm>
          <a:prstGeom prst="leftBrace">
            <a:avLst>
              <a:gd name="adj1" fmla="val 8333"/>
              <a:gd name="adj2" fmla="val 53993"/>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Tree>
    <p:extLst>
      <p:ext uri="{BB962C8B-B14F-4D97-AF65-F5344CB8AC3E}">
        <p14:creationId xmlns:p14="http://schemas.microsoft.com/office/powerpoint/2010/main" xmlns="" val="1406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260649"/>
            <a:ext cx="7772400" cy="576063"/>
          </a:xfrm>
        </p:spPr>
        <p:txBody>
          <a:bodyPr>
            <a:noAutofit/>
          </a:bodyPr>
          <a:lstStyle/>
          <a:p>
            <a:pPr algn="ctr"/>
            <a:r>
              <a:rPr lang="he-IL" sz="2400" dirty="0" smtClean="0"/>
              <a:t>אחריות מזמיני שירות</a:t>
            </a:r>
            <a:endParaRPr lang="he-IL" sz="2400" dirty="0"/>
          </a:p>
        </p:txBody>
      </p:sp>
      <p:sp>
        <p:nvSpPr>
          <p:cNvPr id="5" name="כותרת משנה 4"/>
          <p:cNvSpPr>
            <a:spLocks noGrp="1"/>
          </p:cNvSpPr>
          <p:nvPr>
            <p:ph type="subTitle" idx="1"/>
          </p:nvPr>
        </p:nvSpPr>
        <p:spPr>
          <a:xfrm>
            <a:off x="685800" y="1052736"/>
            <a:ext cx="7772400" cy="3758575"/>
          </a:xfrm>
        </p:spPr>
        <p:txBody>
          <a:bodyPr>
            <a:normAutofit fontScale="92500" lnSpcReduction="10000"/>
          </a:bodyPr>
          <a:lstStyle/>
          <a:p>
            <a:r>
              <a:rPr lang="he-IL" sz="1800" b="1" u="sng" dirty="0" smtClean="0"/>
              <a:t>הוראות חיקוק</a:t>
            </a:r>
            <a:r>
              <a:rPr lang="he-IL" sz="1800" b="1" dirty="0" smtClean="0"/>
              <a:t> </a:t>
            </a:r>
            <a:r>
              <a:rPr lang="he-IL" sz="1800" dirty="0" smtClean="0"/>
              <a:t>(תוספת שלישית)</a:t>
            </a:r>
          </a:p>
          <a:p>
            <a:pPr marL="285750" indent="-285750">
              <a:buFont typeface="Wingdings" pitchFamily="2" charset="2"/>
              <a:buChar char="§"/>
            </a:pPr>
            <a:r>
              <a:rPr lang="he-IL" sz="1800" dirty="0" smtClean="0"/>
              <a:t>מתן חופשה שנתית </a:t>
            </a:r>
          </a:p>
          <a:p>
            <a:pPr marL="285750" indent="-285750">
              <a:buFont typeface="Wingdings" pitchFamily="2" charset="2"/>
              <a:buChar char="§"/>
            </a:pPr>
            <a:r>
              <a:rPr lang="he-IL" sz="1800" dirty="0" smtClean="0"/>
              <a:t>תשלום דמי חופשה שנתית</a:t>
            </a:r>
          </a:p>
          <a:p>
            <a:pPr marL="285750" indent="-285750">
              <a:buFont typeface="Wingdings" pitchFamily="2" charset="2"/>
              <a:buChar char="§"/>
            </a:pPr>
            <a:r>
              <a:rPr lang="he-IL" sz="1800" dirty="0" smtClean="0"/>
              <a:t>פדיון חופשה שנתית </a:t>
            </a:r>
          </a:p>
          <a:p>
            <a:pPr marL="285750" indent="-285750">
              <a:buFont typeface="Wingdings" pitchFamily="2" charset="2"/>
              <a:buChar char="§"/>
            </a:pPr>
            <a:r>
              <a:rPr lang="he-IL" sz="1800" dirty="0" smtClean="0"/>
              <a:t>איסור העבדה בשעות נוספות שאינה מותרת</a:t>
            </a:r>
          </a:p>
          <a:p>
            <a:pPr marL="285750" indent="-285750">
              <a:buFont typeface="Wingdings" pitchFamily="2" charset="2"/>
              <a:buChar char="§"/>
            </a:pPr>
            <a:r>
              <a:rPr lang="he-IL" sz="1800" dirty="0" smtClean="0"/>
              <a:t>תשלום גמול שעות נוספות</a:t>
            </a:r>
          </a:p>
          <a:p>
            <a:pPr marL="285750" indent="-285750">
              <a:buFont typeface="Wingdings" pitchFamily="2" charset="2"/>
              <a:buChar char="§"/>
            </a:pPr>
            <a:r>
              <a:rPr lang="he-IL" sz="1800" dirty="0" smtClean="0"/>
              <a:t>איסור הלנת שכר </a:t>
            </a:r>
          </a:p>
          <a:p>
            <a:pPr marL="285750" indent="-285750">
              <a:buFont typeface="Wingdings" pitchFamily="2" charset="2"/>
              <a:buChar char="§"/>
            </a:pPr>
            <a:r>
              <a:rPr lang="he-IL" sz="1800" dirty="0" smtClean="0"/>
              <a:t>תשלום שכר מינימום </a:t>
            </a:r>
          </a:p>
          <a:p>
            <a:endParaRPr lang="he-IL" sz="1800" b="1" u="sng" dirty="0" smtClean="0"/>
          </a:p>
          <a:p>
            <a:r>
              <a:rPr lang="he-IL" sz="1800" b="1" u="sng" dirty="0" smtClean="0"/>
              <a:t>צווי הרחבה </a:t>
            </a:r>
          </a:p>
          <a:p>
            <a:pPr marL="285750" indent="-285750">
              <a:buFont typeface="Wingdings" pitchFamily="2" charset="2"/>
              <a:buChar char="§"/>
            </a:pPr>
            <a:r>
              <a:rPr lang="he-IL" sz="1800" dirty="0" smtClean="0"/>
              <a:t>תשלום דמי הבראה</a:t>
            </a:r>
          </a:p>
          <a:p>
            <a:pPr marL="285750" indent="-285750">
              <a:buFont typeface="Wingdings" pitchFamily="2" charset="2"/>
              <a:buChar char="§"/>
            </a:pPr>
            <a:r>
              <a:rPr lang="he-IL" sz="1800" dirty="0" smtClean="0"/>
              <a:t>החזר הוצאות נסיעה </a:t>
            </a:r>
          </a:p>
          <a:p>
            <a:pPr marL="285750" indent="-285750">
              <a:buFont typeface="Wingdings" pitchFamily="2" charset="2"/>
              <a:buChar char="§"/>
            </a:pPr>
            <a:r>
              <a:rPr lang="he-IL" sz="1800" dirty="0" smtClean="0"/>
              <a:t>פנסיה </a:t>
            </a:r>
            <a:endParaRPr lang="he-IL" sz="1800" dirty="0"/>
          </a:p>
        </p:txBody>
      </p:sp>
      <p:sp>
        <p:nvSpPr>
          <p:cNvPr id="6" name="מלבן 5"/>
          <p:cNvSpPr/>
          <p:nvPr/>
        </p:nvSpPr>
        <p:spPr>
          <a:xfrm>
            <a:off x="0" y="5493195"/>
            <a:ext cx="5688632" cy="276999"/>
          </a:xfrm>
          <a:prstGeom prst="rect">
            <a:avLst/>
          </a:prstGeom>
        </p:spPr>
        <p:txBody>
          <a:bodyPr wrap="square">
            <a:spAutoFit/>
          </a:bodyPr>
          <a:lstStyle/>
          <a:p>
            <a:pPr algn="ctr"/>
            <a:r>
              <a:rPr lang="en-US" sz="1200" b="1" dirty="0"/>
              <a:t>Efrat Deutsch Law Office  </a:t>
            </a:r>
            <a:r>
              <a:rPr lang="he-IL" sz="1200" b="1" dirty="0"/>
              <a:t> אפרת </a:t>
            </a:r>
            <a:r>
              <a:rPr lang="he-IL" sz="1200" b="1" dirty="0" err="1"/>
              <a:t>דויטש</a:t>
            </a:r>
            <a:r>
              <a:rPr lang="he-IL" sz="1200" b="1" dirty="0"/>
              <a:t>, משרד עורכי דין</a:t>
            </a:r>
            <a:endParaRPr lang="en-US" sz="1200" b="1" dirty="0"/>
          </a:p>
        </p:txBody>
      </p:sp>
    </p:spTree>
    <p:extLst>
      <p:ext uri="{BB962C8B-B14F-4D97-AF65-F5344CB8AC3E}">
        <p14:creationId xmlns:p14="http://schemas.microsoft.com/office/powerpoint/2010/main" xmlns="" val="79424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685800" y="404665"/>
            <a:ext cx="7772400" cy="576063"/>
          </a:xfrm>
        </p:spPr>
        <p:txBody>
          <a:bodyPr>
            <a:noAutofit/>
          </a:bodyPr>
          <a:lstStyle/>
          <a:p>
            <a:pPr algn="ctr"/>
            <a:r>
              <a:rPr lang="he-IL" sz="2400" dirty="0" smtClean="0"/>
              <a:t>הגנות למזמין השירות </a:t>
            </a:r>
            <a:endParaRPr lang="he-IL" sz="2400" dirty="0"/>
          </a:p>
        </p:txBody>
      </p:sp>
      <p:sp>
        <p:nvSpPr>
          <p:cNvPr id="5" name="כותרת משנה 4"/>
          <p:cNvSpPr>
            <a:spLocks noGrp="1"/>
          </p:cNvSpPr>
          <p:nvPr>
            <p:ph type="subTitle" idx="1"/>
          </p:nvPr>
        </p:nvSpPr>
        <p:spPr>
          <a:xfrm>
            <a:off x="685800" y="1124744"/>
            <a:ext cx="7772400" cy="3686567"/>
          </a:xfrm>
        </p:spPr>
        <p:txBody>
          <a:bodyPr>
            <a:normAutofit fontScale="92500" lnSpcReduction="20000"/>
          </a:bodyPr>
          <a:lstStyle/>
          <a:p>
            <a:pPr marL="342900" indent="-342900" algn="just">
              <a:buFont typeface="Wingdings" pitchFamily="2" charset="2"/>
              <a:buChar char="ü"/>
            </a:pPr>
            <a:r>
              <a:rPr lang="he-IL" sz="2400" dirty="0" smtClean="0"/>
              <a:t>ההפרה תוקנה מיום היווצרות עילת התובענה</a:t>
            </a:r>
          </a:p>
          <a:p>
            <a:pPr marL="342900" indent="-342900" algn="just">
              <a:buFont typeface="Wingdings" pitchFamily="2" charset="2"/>
              <a:buChar char="ü"/>
            </a:pPr>
            <a:endParaRPr lang="he-IL" sz="2400" dirty="0" smtClean="0"/>
          </a:p>
          <a:p>
            <a:pPr marL="342900" indent="-342900" algn="just">
              <a:buFont typeface="Wingdings" pitchFamily="2" charset="2"/>
              <a:buChar char="ü"/>
            </a:pPr>
            <a:r>
              <a:rPr lang="he-IL" sz="2400" dirty="0" smtClean="0"/>
              <a:t>מזמין השירות הסתמך על בדיקות תקופתיות בידי בודק שכר מוסמך (שאינו עובד של קבלן או של מזמין השירות) ועם גילוי ההפרה עשה כל שביכולתו לתיקון ההפרה ואם ההפרה לא תוקנה בזמן סביר – ביטל את החוזה עם הקבלן </a:t>
            </a:r>
          </a:p>
          <a:p>
            <a:pPr marL="342900" indent="-342900" algn="just">
              <a:buFont typeface="Wingdings" pitchFamily="2" charset="2"/>
              <a:buChar char="ü"/>
            </a:pPr>
            <a:endParaRPr lang="he-IL" sz="2400" dirty="0" smtClean="0"/>
          </a:p>
          <a:p>
            <a:pPr marL="342900" indent="-342900" algn="just">
              <a:buFont typeface="Wingdings" pitchFamily="2" charset="2"/>
              <a:buChar char="ü"/>
            </a:pPr>
            <a:r>
              <a:rPr lang="he-IL" sz="2400" dirty="0" smtClean="0"/>
              <a:t>מזמין השירות הסתמך על בדיקות תקופתיות בידי בודק שכר מוסמך בסמוך לפני מועד ההפרה ולפיהן קוימה החובה בידי הקבלן  </a:t>
            </a:r>
          </a:p>
          <a:p>
            <a:pPr marL="342900" indent="-342900">
              <a:buFont typeface="Wingdings" pitchFamily="2" charset="2"/>
              <a:buChar char="ü"/>
            </a:pPr>
            <a:endParaRPr lang="he-IL" sz="2000" dirty="0"/>
          </a:p>
          <a:p>
            <a:r>
              <a:rPr lang="he-IL" sz="2000" dirty="0" smtClean="0"/>
              <a:t>* עד ליום 19.12.2013 הבדיקות התקופתיות יערכו על ידי רואה חשבון, לפחות   </a:t>
            </a:r>
          </a:p>
          <a:p>
            <a:r>
              <a:rPr lang="he-IL" sz="2000" dirty="0" smtClean="0"/>
              <a:t>   אחת ל-9 חודשים לגבי 10% לפחות מהעובדים </a:t>
            </a:r>
          </a:p>
          <a:p>
            <a:endParaRPr lang="he-IL" sz="2000" dirty="0" smtClean="0"/>
          </a:p>
          <a:p>
            <a:pPr marL="342900" indent="-342900">
              <a:buFont typeface="Wingdings" pitchFamily="2" charset="2"/>
              <a:buChar char="ü"/>
            </a:pPr>
            <a:endParaRPr lang="he-IL" sz="2400" dirty="0" smtClean="0"/>
          </a:p>
        </p:txBody>
      </p:sp>
      <p:sp>
        <p:nvSpPr>
          <p:cNvPr id="6" name="מלבן 5"/>
          <p:cNvSpPr/>
          <p:nvPr/>
        </p:nvSpPr>
        <p:spPr>
          <a:xfrm>
            <a:off x="0" y="5428747"/>
            <a:ext cx="4572000" cy="276999"/>
          </a:xfrm>
          <a:prstGeom prst="rect">
            <a:avLst/>
          </a:prstGeom>
        </p:spPr>
        <p:txBody>
          <a:bodyPr>
            <a:spAutoFit/>
          </a:bodyPr>
          <a:lstStyle/>
          <a:p>
            <a:pPr algn="ctr"/>
            <a:r>
              <a:rPr lang="en-US" sz="1200" b="1" dirty="0"/>
              <a:t>Efrat Deutsch Law Office  </a:t>
            </a:r>
            <a:r>
              <a:rPr lang="he-IL" sz="1200" b="1" dirty="0"/>
              <a:t> אפרת </a:t>
            </a:r>
            <a:r>
              <a:rPr lang="he-IL" sz="1200" b="1" dirty="0" err="1"/>
              <a:t>דויטש</a:t>
            </a:r>
            <a:r>
              <a:rPr lang="he-IL" sz="1200" b="1" dirty="0"/>
              <a:t>, משרד עורכי דין</a:t>
            </a:r>
            <a:endParaRPr lang="en-US" sz="1200" b="1" dirty="0"/>
          </a:p>
        </p:txBody>
      </p:sp>
    </p:spTree>
    <p:extLst>
      <p:ext uri="{BB962C8B-B14F-4D97-AF65-F5344CB8AC3E}">
        <p14:creationId xmlns:p14="http://schemas.microsoft.com/office/powerpoint/2010/main" xmlns="" val="3550726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יסודי">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711</TotalTime>
  <Words>1111</Words>
  <Application>Microsoft Office PowerPoint</Application>
  <PresentationFormat>‫הצגה על המסך (4:3)</PresentationFormat>
  <Paragraphs>165</Paragraphs>
  <Slides>16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16</vt:i4>
      </vt:variant>
    </vt:vector>
  </HeadingPairs>
  <TitlesOfParts>
    <vt:vector size="17" baseType="lpstr">
      <vt:lpstr>רחבה</vt:lpstr>
      <vt:lpstr>החוק להגברת האכיפה של דיני עבודה, תשע"ב-2011  עו"ד אפרת דויטש  יולי 2013  האמור הינו בבחינת מידע ראשוני וכללי ואינו תחליף ליעוץ משפטי אליו יש לפנות לפי הצורך  </vt:lpstr>
      <vt:lpstr>שקופית 2</vt:lpstr>
      <vt:lpstr>עיצום כספי </vt:lpstr>
      <vt:lpstr>עבירות לגביהן אין סמכות להטיל עיצומים כספיים</vt:lpstr>
      <vt:lpstr>   הודעה על כוונת חיוב </vt:lpstr>
      <vt:lpstr>      אחריות מזמיני שירות – אחריות אזרחית  </vt:lpstr>
      <vt:lpstr>אחריות מזמיני שירות – אחריות פלילית</vt:lpstr>
      <vt:lpstr>אחריות מזמיני שירות</vt:lpstr>
      <vt:lpstr>הגנות למזמין השירות </vt:lpstr>
      <vt:lpstr>חוזה בין קבלן למזמין שירות יכלול</vt:lpstr>
      <vt:lpstr>הוראות אופרטיביות </vt:lpstr>
      <vt:lpstr>התראה מנהלית</vt:lpstr>
      <vt:lpstr> הפחתת עיצום כספי</vt:lpstr>
      <vt:lpstr>שקופית 14</vt:lpstr>
      <vt:lpstr>הפחתה</vt:lpstr>
      <vt:lpstr>הטלת עיצום כספי על מזמין שירות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Nachum Ben-Moshe</dc:creator>
  <cp:lastModifiedBy>Efrat</cp:lastModifiedBy>
  <cp:revision>77</cp:revision>
  <dcterms:created xsi:type="dcterms:W3CDTF">2013-04-04T10:56:37Z</dcterms:created>
  <dcterms:modified xsi:type="dcterms:W3CDTF">2013-07-30T18:53:26Z</dcterms:modified>
</cp:coreProperties>
</file>