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>
  <p:sldMasterIdLst>
    <p:sldMasterId id="2147483650" r:id="rId1"/>
  </p:sldMasterIdLst>
  <p:notesMasterIdLst>
    <p:notesMasterId r:id="rId15"/>
  </p:notesMasterIdLst>
  <p:sldIdLst>
    <p:sldId id="525" r:id="rId2"/>
    <p:sldId id="584" r:id="rId3"/>
    <p:sldId id="580" r:id="rId4"/>
    <p:sldId id="650" r:id="rId5"/>
    <p:sldId id="651" r:id="rId6"/>
    <p:sldId id="618" r:id="rId7"/>
    <p:sldId id="647" r:id="rId8"/>
    <p:sldId id="648" r:id="rId9"/>
    <p:sldId id="649" r:id="rId10"/>
    <p:sldId id="640" r:id="rId11"/>
    <p:sldId id="642" r:id="rId12"/>
    <p:sldId id="644" r:id="rId13"/>
    <p:sldId id="616" r:id="rId14"/>
  </p:sldIdLst>
  <p:sldSz cx="9144000" cy="6858000" type="screen4x3"/>
  <p:notesSz cx="6794500" cy="9931400"/>
  <p:defaultTextStyle>
    <a:defPPr>
      <a:defRPr lang="he-IL"/>
    </a:defPPr>
    <a:lvl1pPr algn="r" rtl="1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Tahoma" pitchFamily="34" charset="0"/>
      </a:defRPr>
    </a:lvl1pPr>
    <a:lvl2pPr marL="457200" algn="r" rtl="1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Tahoma" pitchFamily="34" charset="0"/>
      </a:defRPr>
    </a:lvl2pPr>
    <a:lvl3pPr marL="914400" algn="r" rtl="1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Tahoma" pitchFamily="34" charset="0"/>
      </a:defRPr>
    </a:lvl3pPr>
    <a:lvl4pPr marL="1371600" algn="r" rtl="1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Tahoma" pitchFamily="34" charset="0"/>
      </a:defRPr>
    </a:lvl4pPr>
    <a:lvl5pPr marL="1828800" algn="r" rtl="1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Tahoma" pitchFamily="34" charset="0"/>
      </a:defRPr>
    </a:lvl5pPr>
    <a:lvl6pPr marL="2286000" algn="r" defTabSz="914400" rtl="1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Tahoma" pitchFamily="34" charset="0"/>
      </a:defRPr>
    </a:lvl6pPr>
    <a:lvl7pPr marL="2743200" algn="r" defTabSz="914400" rtl="1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Tahoma" pitchFamily="34" charset="0"/>
      </a:defRPr>
    </a:lvl7pPr>
    <a:lvl8pPr marL="3200400" algn="r" defTabSz="914400" rtl="1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Tahoma" pitchFamily="34" charset="0"/>
      </a:defRPr>
    </a:lvl8pPr>
    <a:lvl9pPr marL="3657600" algn="r" defTabSz="914400" rtl="1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Tahom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990099"/>
    <a:srgbClr val="CC0099"/>
    <a:srgbClr val="FF6699"/>
    <a:srgbClr val="3333FF"/>
    <a:srgbClr val="9933FF"/>
    <a:srgbClr val="003399"/>
    <a:srgbClr val="FF3300"/>
    <a:srgbClr val="6600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1" autoAdjust="0"/>
    <p:restoredTop sz="86556" autoAdjust="0"/>
  </p:normalViewPr>
  <p:slideViewPr>
    <p:cSldViewPr snapToGrid="0">
      <p:cViewPr>
        <p:scale>
          <a:sx n="66" d="100"/>
          <a:sy n="66" d="100"/>
        </p:scale>
        <p:origin x="-726" y="-708"/>
      </p:cViewPr>
      <p:guideLst>
        <p:guide orient="horz" pos="2160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u="sng" dirty="0"/>
              <a:t>אפקטיביות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61818243120193"/>
          <c:y val="0.15982804717852547"/>
          <c:w val="0.82510363547475718"/>
          <c:h val="0.7591157739849702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אפקטיביות</c:v>
                </c:pt>
              </c:strCache>
            </c:strRef>
          </c:tx>
          <c:dPt>
            <c:idx val="0"/>
            <c:bubble3D val="0"/>
            <c:spPr>
              <a:solidFill>
                <a:srgbClr val="FF6699"/>
              </a:solidFill>
              <a:scene3d>
                <a:camera prst="orthographicFront"/>
                <a:lightRig rig="threePt" dir="t"/>
              </a:scene3d>
            </c:spPr>
          </c:dPt>
          <c:dPt>
            <c:idx val="1"/>
            <c:bubble3D val="0"/>
            <c:spPr>
              <a:solidFill>
                <a:srgbClr val="CC0099"/>
              </a:solidFill>
            </c:spPr>
          </c:dPt>
          <c:dPt>
            <c:idx val="2"/>
            <c:bubble3D val="0"/>
            <c:spPr>
              <a:solidFill>
                <a:srgbClr val="990099"/>
              </a:solidFill>
            </c:spPr>
          </c:dPt>
          <c:dLbls>
            <c:dLbl>
              <c:idx val="0"/>
              <c:layout>
                <c:manualLayout>
                  <c:x val="-8.9415707004188633E-2"/>
                  <c:y val="0.2142718443597586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5348787181801286E-2"/>
                  <c:y val="0.1458929988813434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7617140318598207E-2"/>
                  <c:y val="-0.1246826218337611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משוב</c:v>
                </c:pt>
                <c:pt idx="1">
                  <c:v>יישום</c:v>
                </c:pt>
                <c:pt idx="2">
                  <c:v>תועלות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0.59</c:v>
                </c:pt>
                <c:pt idx="1">
                  <c:v>0.22</c:v>
                </c:pt>
                <c:pt idx="2">
                  <c:v>0.18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 w="28575">
      <a:solidFill>
        <a:schemeClr val="accent4"/>
      </a:solidFill>
      <a:prstDash val="dash"/>
    </a:ln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u="sng" dirty="0"/>
              <a:t>איכות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55438430368427E-2"/>
          <c:y val="0.14509056011734289"/>
          <c:w val="0.85525821544966585"/>
          <c:h val="0.7861345002638049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איכות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13443997323606635"/>
                  <c:y val="0.166213131139652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285484175040685"/>
                  <c:y val="-0.1287377516396904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הדרכה רגילה (כמות)</c:v>
                </c:pt>
                <c:pt idx="1">
                  <c:v>תהליכי למידה (איכות)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0.72</c:v>
                </c:pt>
                <c:pt idx="1">
                  <c:v>0.28000000000000003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 w="28575">
      <a:solidFill>
        <a:schemeClr val="accent4"/>
      </a:solidFill>
      <a:prstDash val="dash"/>
    </a:ln>
  </c:spPr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49688" y="9432925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432925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cs typeface="Times New Roman" pitchFamily="18" charset="0"/>
              </a:defRPr>
            </a:lvl1pPr>
          </a:lstStyle>
          <a:p>
            <a:pPr>
              <a:defRPr/>
            </a:pPr>
            <a:fld id="{6E2BA326-78AA-432D-ACA5-475AF3D0D7BD}" type="slidenum">
              <a:rPr lang="he-IL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394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36D0EEEE-E823-4EC5-8D7B-D9771F3D4261}" type="slidenum">
              <a:rPr lang="he-IL" sz="1200" b="0">
                <a:cs typeface="Times New Roman" pitchFamily="18" charset="0"/>
              </a:rPr>
              <a:pPr/>
              <a:t>2</a:t>
            </a:fld>
            <a:endParaRPr lang="en-US" sz="1200" b="0">
              <a:cs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e-IL" smtClean="0">
                <a:cs typeface="Times New Roman" pitchFamily="18" charset="0"/>
              </a:rPr>
              <a:t>שתי מילים עלינו ועל תל אביב בלילה </a:t>
            </a:r>
            <a:endParaRPr lang="en-US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498BA79E-5E1A-47F3-8103-C9D2CE45B243}" type="slidenum">
              <a:rPr lang="he-IL" sz="1200" b="0">
                <a:cs typeface="Times New Roman" pitchFamily="18" charset="0"/>
              </a:rPr>
              <a:pPr/>
              <a:t>6</a:t>
            </a:fld>
            <a:endParaRPr lang="en-US" sz="1200" b="0">
              <a:cs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EA6B91B9-E112-4BB6-B9EC-5CAF6967A172}" type="slidenum">
              <a:rPr lang="he-IL" sz="1200" b="0">
                <a:cs typeface="Times New Roman" pitchFamily="18" charset="0"/>
              </a:rPr>
              <a:pPr/>
              <a:t>7</a:t>
            </a:fld>
            <a:endParaRPr lang="en-US" sz="1200" b="0">
              <a:cs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e-IL" smtClean="0">
                <a:cs typeface="Times New Roman" pitchFamily="18" charset="0"/>
              </a:rPr>
              <a:t>אנחנו רוצים מעורבות רק של הלקוחות האסטרטגיים שלנו ולא של כלל המנהלים בחברה. </a:t>
            </a:r>
          </a:p>
          <a:p>
            <a:r>
              <a:rPr lang="he-IL" smtClean="0">
                <a:cs typeface="Times New Roman" pitchFamily="18" charset="0"/>
              </a:rPr>
              <a:t>לכן צמצמנו את התהליך לעבודה מאומצת מולם + סקר לשאר ואיסוף צרכים מתמשך במקום פעם בשנה. </a:t>
            </a:r>
            <a:endParaRPr lang="en-US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5F25917B-3DF1-48D0-9F9F-8EC009A263EE}" type="slidenum">
              <a:rPr lang="he-IL" sz="1200" b="0">
                <a:cs typeface="Times New Roman" pitchFamily="18" charset="0"/>
              </a:rPr>
              <a:pPr/>
              <a:t>8</a:t>
            </a:fld>
            <a:endParaRPr lang="en-US" sz="1200" b="0">
              <a:cs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9B833AE5-F678-4754-8DE6-49A9E1BAA701}" type="slidenum">
              <a:rPr lang="he-IL" sz="1200" b="0">
                <a:cs typeface="Times New Roman" pitchFamily="18" charset="0"/>
              </a:rPr>
              <a:pPr/>
              <a:t>9</a:t>
            </a:fld>
            <a:endParaRPr lang="en-US" sz="1200" b="0">
              <a:cs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3D67C280-2FDF-4870-8C8B-3A535C24EE9E}" type="slidenum">
              <a:rPr lang="he-IL" sz="1200" b="0">
                <a:cs typeface="Times New Roman" pitchFamily="18" charset="0"/>
              </a:rPr>
              <a:pPr/>
              <a:t>10</a:t>
            </a:fld>
            <a:endParaRPr lang="en-US" sz="1200" b="0">
              <a:cs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e-IL" smtClean="0">
                <a:cs typeface="Times New Roman" pitchFamily="18" charset="0"/>
              </a:rPr>
              <a:t>על מנת לנהל את השטף של הצרכים (מהסופרמרקט) המצאנו את המאגר = רשמנו, אבל אנחנו לא מבטיחים כלום. </a:t>
            </a:r>
            <a:endParaRPr lang="en-US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2800A-A694-4790-A2A9-1FE86006986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4484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8AE3E-B673-44E3-9DDF-0DBC00F89C2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2855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5" y="738188"/>
            <a:ext cx="2143125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738188"/>
            <a:ext cx="6280150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D3B5F-97F4-4E08-864F-4C1D2B5E169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3139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38188"/>
            <a:ext cx="7772400" cy="577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1625" y="1390650"/>
            <a:ext cx="8575675" cy="5170488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D2657-D4BF-41F8-B4F8-834078EB4D8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4573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38188"/>
            <a:ext cx="7772400" cy="577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1625" y="1390650"/>
            <a:ext cx="8575675" cy="5170488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21AF9-D5E6-4C7D-B41E-791D9FB6B6B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30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86004-74D7-4597-A316-B5A3A7C9F8F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6395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C7BFA-E41F-4971-9201-A782E953434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6378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90650"/>
            <a:ext cx="4211638" cy="517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390650"/>
            <a:ext cx="4211637" cy="517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465E6-A32D-4BCB-A3B4-D7670BD91B3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4973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3F5F4-E343-4912-9F18-A333E731264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6274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36E6B-4FF7-40CD-B9A6-36F8B5D1FB9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2905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176DC-E75D-4240-B6B4-67253991BC0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767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1A9F0-4B3B-4617-BFC7-BE69DD5EC31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2311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382B4-C7DA-45BF-A1BF-CFD76E3A595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9740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mpletppt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8188"/>
            <a:ext cx="77724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כותרת השקף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390650"/>
            <a:ext cx="8575675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22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82050" y="6537325"/>
            <a:ext cx="3619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cs typeface="Times New Roman" pitchFamily="18" charset="0"/>
              </a:defRPr>
            </a:lvl1pPr>
          </a:lstStyle>
          <a:p>
            <a:pPr>
              <a:defRPr/>
            </a:pPr>
            <a:fld id="{F1A5A8DF-AE55-486A-B9B2-ECD09E14C41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2935288" y="204788"/>
            <a:ext cx="3125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solidFill>
                  <a:srgbClr val="000066"/>
                </a:solidFill>
                <a:cs typeface="Times New Roman" pitchFamily="18" charset="0"/>
              </a:rPr>
              <a:t>Unclassified  –  Commercially Restricted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0">
                <a:solidFill>
                  <a:srgbClr val="000099"/>
                </a:solidFill>
              </a:rPr>
              <a:t>Copyright © SCD 2012 All rights reserved                 SCD Proprietary </a:t>
            </a:r>
            <a:endParaRPr lang="en-US"/>
          </a:p>
        </p:txBody>
      </p:sp>
      <p:sp>
        <p:nvSpPr>
          <p:cNvPr id="1032" name="Rectangle 9"/>
          <p:cNvSpPr>
            <a:spLocks noChangeArrowheads="1"/>
          </p:cNvSpPr>
          <p:nvPr userDrawn="1"/>
        </p:nvSpPr>
        <p:spPr bwMode="auto">
          <a:xfrm>
            <a:off x="7594600" y="6553200"/>
            <a:ext cx="1158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e-IL" sz="1400" b="0">
                <a:solidFill>
                  <a:srgbClr val="000099"/>
                </a:solidFill>
                <a:cs typeface="Times New Roman" pitchFamily="18" charset="0"/>
              </a:rPr>
              <a:t>ערך איתן שושן</a:t>
            </a:r>
            <a:endParaRPr lang="en-US"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000" b="1" u="sng">
          <a:solidFill>
            <a:srgbClr val="003399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000" b="1" u="sng">
          <a:solidFill>
            <a:srgbClr val="003399"/>
          </a:solidFill>
          <a:latin typeface="Tahoma" pitchFamily="34" charset="0"/>
          <a:cs typeface="Tahoma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000" b="1" u="sng">
          <a:solidFill>
            <a:srgbClr val="003399"/>
          </a:solidFill>
          <a:latin typeface="Tahoma" pitchFamily="34" charset="0"/>
          <a:cs typeface="Tahoma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000" b="1" u="sng">
          <a:solidFill>
            <a:srgbClr val="003399"/>
          </a:solidFill>
          <a:latin typeface="Tahoma" pitchFamily="34" charset="0"/>
          <a:cs typeface="Tahoma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000" b="1" u="sng">
          <a:solidFill>
            <a:srgbClr val="003399"/>
          </a:solidFill>
          <a:latin typeface="Tahoma" pitchFamily="34" charset="0"/>
          <a:cs typeface="Tahoma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3000" b="1" u="sng">
          <a:solidFill>
            <a:srgbClr val="003399"/>
          </a:solidFill>
          <a:latin typeface="Tahoma" pitchFamily="34" charset="0"/>
          <a:cs typeface="Tahoma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3000" b="1" u="sng">
          <a:solidFill>
            <a:srgbClr val="003399"/>
          </a:solidFill>
          <a:latin typeface="Tahoma" pitchFamily="34" charset="0"/>
          <a:cs typeface="Tahoma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3000" b="1" u="sng">
          <a:solidFill>
            <a:srgbClr val="003399"/>
          </a:solidFill>
          <a:latin typeface="Tahoma" pitchFamily="34" charset="0"/>
          <a:cs typeface="Tahoma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3000" b="1" u="sng">
          <a:solidFill>
            <a:srgbClr val="003399"/>
          </a:solidFill>
          <a:latin typeface="Tahoma" pitchFamily="34" charset="0"/>
          <a:cs typeface="Tahoma" pitchFamily="34" charset="0"/>
        </a:defRPr>
      </a:lvl9pPr>
    </p:titleStyle>
    <p:bodyStyle>
      <a:lvl1pPr marL="711200" indent="-711200" algn="r" rtl="1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3399"/>
        </a:buClr>
        <a:buBlip>
          <a:blip r:embed="rId16"/>
        </a:buBlip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1117600" indent="-660400" algn="r" rtl="1" eaLnBrk="0" fontAlgn="base" hangingPunct="0">
        <a:lnSpc>
          <a:spcPct val="115000"/>
        </a:lnSpc>
        <a:spcBef>
          <a:spcPct val="20000"/>
        </a:spcBef>
        <a:spcAft>
          <a:spcPct val="0"/>
        </a:spcAft>
        <a:buAutoNum type="arabicPeriod"/>
        <a:defRPr sz="2600">
          <a:solidFill>
            <a:srgbClr val="000099"/>
          </a:solidFill>
          <a:latin typeface="+mn-lt"/>
          <a:cs typeface="+mn-cs"/>
        </a:defRPr>
      </a:lvl2pPr>
      <a:lvl3pPr marL="1524000" indent="-609600" algn="r" rtl="1" eaLnBrk="0" fontAlgn="base" hangingPunct="0">
        <a:lnSpc>
          <a:spcPct val="115000"/>
        </a:lnSpc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  <a:cs typeface="+mn-cs"/>
        </a:defRPr>
      </a:lvl3pPr>
      <a:lvl4pPr marL="1879600" indent="-508000" algn="r" rtl="1" eaLnBrk="0" fontAlgn="base" hangingPunct="0">
        <a:lnSpc>
          <a:spcPct val="115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cs typeface="+mn-cs"/>
        </a:defRPr>
      </a:lvl4pPr>
      <a:lvl5pPr marL="2336800" indent="-508000" algn="r" rtl="1" eaLnBrk="0" fontAlgn="base" hangingPunct="0">
        <a:lnSpc>
          <a:spcPct val="115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0099"/>
          </a:solidFill>
          <a:latin typeface="+mn-lt"/>
          <a:cs typeface="+mn-cs"/>
        </a:defRPr>
      </a:lvl5pPr>
      <a:lvl6pPr marL="2794000" indent="-508000" algn="r" rtl="1" fontAlgn="base">
        <a:lnSpc>
          <a:spcPct val="115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0099"/>
          </a:solidFill>
          <a:latin typeface="+mn-lt"/>
          <a:cs typeface="+mn-cs"/>
        </a:defRPr>
      </a:lvl6pPr>
      <a:lvl7pPr marL="3251200" indent="-508000" algn="r" rtl="1" fontAlgn="base">
        <a:lnSpc>
          <a:spcPct val="115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0099"/>
          </a:solidFill>
          <a:latin typeface="+mn-lt"/>
          <a:cs typeface="+mn-cs"/>
        </a:defRPr>
      </a:lvl7pPr>
      <a:lvl8pPr marL="3708400" indent="-508000" algn="r" rtl="1" fontAlgn="base">
        <a:lnSpc>
          <a:spcPct val="115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0099"/>
          </a:solidFill>
          <a:latin typeface="+mn-lt"/>
          <a:cs typeface="+mn-cs"/>
        </a:defRPr>
      </a:lvl8pPr>
      <a:lvl9pPr marL="4165600" indent="-508000" algn="r" rtl="1" fontAlgn="base">
        <a:lnSpc>
          <a:spcPct val="115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itan_s\Documents\work\&#1506;&#1512;&#1493;&#1499;&#1497;&#1501;\The%20Simpsons\&#1492;&#1493;&#1502;&#1512;%20&#1505;&#1497;&#1502;&#1508;&#1505;&#1493;&#1503;%20&#1493;&#1506;&#1511;&#1512;&#1493;&#1504;&#1493;&#1514;%20&#1492;&#1491;&#1512;&#1499;&#1492;.a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3C4CFF6D-1626-4FE6-A785-6FA3D768C8BE}" type="slidenum">
              <a:rPr lang="he-IL" sz="1400" b="0">
                <a:cs typeface="Times New Roman" pitchFamily="18" charset="0"/>
              </a:rPr>
              <a:pPr/>
              <a:t>1</a:t>
            </a:fld>
            <a:endParaRPr lang="en-US" sz="1400" b="0">
              <a:cs typeface="Times New Roman" pitchFamily="18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81088"/>
            <a:ext cx="7897813" cy="2825750"/>
          </a:xfrm>
        </p:spPr>
        <p:txBody>
          <a:bodyPr/>
          <a:lstStyle/>
          <a:p>
            <a:pPr eaLnBrk="1" hangingPunct="1"/>
            <a:r>
              <a:rPr lang="he-IL" sz="4000" u="none" smtClean="0"/>
              <a:t>בניית תוכנית הדרכה שנתית – מהספרות למציאות</a:t>
            </a:r>
            <a:endParaRPr lang="en-US" sz="4000" u="none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נובמבר 2012</a:t>
            </a:r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129CC7A7-E244-4844-B252-CC25E8193CFF}" type="slidenum">
              <a:rPr lang="he-IL" sz="1400" b="0">
                <a:cs typeface="Times New Roman" pitchFamily="18" charset="0"/>
              </a:rPr>
              <a:pPr/>
              <a:t>10</a:t>
            </a:fld>
            <a:endParaRPr lang="en-US" sz="1400" b="0">
              <a:cs typeface="Times New Roman" pitchFamily="18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dirty="0" smtClean="0"/>
              <a:t>נפלאות המאגר</a:t>
            </a:r>
            <a:endParaRPr lang="en-GB" dirty="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472363" y="1465263"/>
            <a:ext cx="1285875" cy="1439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5" t="20979" r="9283" b="33821"/>
          <a:stretch>
            <a:fillRect/>
          </a:stretch>
        </p:blipFill>
        <p:spPr bwMode="auto">
          <a:xfrm>
            <a:off x="554038" y="1482725"/>
            <a:ext cx="8056562" cy="440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Oval 8"/>
          <p:cNvSpPr>
            <a:spLocks noChangeArrowheads="1"/>
          </p:cNvSpPr>
          <p:nvPr/>
        </p:nvSpPr>
        <p:spPr bwMode="auto">
          <a:xfrm>
            <a:off x="6397625" y="1295400"/>
            <a:ext cx="2401888" cy="248761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DBDA6968-2A2D-4AFE-A1E8-67565EB49C64}" type="slidenum">
              <a:rPr lang="he-IL" sz="1400" b="0">
                <a:cs typeface="Times New Roman" pitchFamily="18" charset="0"/>
              </a:rPr>
              <a:pPr/>
              <a:t>11</a:t>
            </a:fld>
            <a:endParaRPr lang="en-US" sz="1400" b="0">
              <a:cs typeface="Times New Roman" pitchFamily="18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חלוקת התקציב</a:t>
            </a:r>
            <a:endParaRPr lang="en-US" smtClean="0"/>
          </a:p>
        </p:txBody>
      </p:sp>
      <p:pic>
        <p:nvPicPr>
          <p:cNvPr id="12292" name="Picture 4" descr="Treasure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714500"/>
            <a:ext cx="2468563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Coin2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1069975"/>
            <a:ext cx="24987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1031" name="Picture 7" descr="coi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4524375"/>
            <a:ext cx="1485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5" name="Group 12"/>
          <p:cNvGrpSpPr>
            <a:grpSpLocks/>
          </p:cNvGrpSpPr>
          <p:nvPr/>
        </p:nvGrpSpPr>
        <p:grpSpPr bwMode="auto">
          <a:xfrm>
            <a:off x="441325" y="1495425"/>
            <a:ext cx="749300" cy="749300"/>
            <a:chOff x="2000" y="1032"/>
            <a:chExt cx="472" cy="472"/>
          </a:xfrm>
        </p:grpSpPr>
        <p:pic>
          <p:nvPicPr>
            <p:cNvPr id="12302" name="Picture 8" descr="green basic (160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" y="1032"/>
              <a:ext cx="472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3" name="AutoShape 11"/>
            <p:cNvSpPr>
              <a:spLocks noChangeArrowheads="1"/>
            </p:cNvSpPr>
            <p:nvPr/>
          </p:nvSpPr>
          <p:spPr bwMode="auto">
            <a:xfrm>
              <a:off x="2061" y="1116"/>
              <a:ext cx="350" cy="34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e-IL" sz="1800">
                  <a:solidFill>
                    <a:schemeClr val="bg1"/>
                  </a:solidFill>
                  <a:cs typeface="Times New Roman" pitchFamily="18" charset="0"/>
                </a:rPr>
                <a:t>תקציב</a:t>
              </a:r>
              <a:endParaRPr lang="en-US" sz="180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cxnSp>
        <p:nvCxnSpPr>
          <p:cNvPr id="12296" name="AutoShape 13"/>
          <p:cNvCxnSpPr>
            <a:cxnSpLocks noChangeShapeType="1"/>
            <a:stCxn id="12292" idx="3"/>
            <a:endCxn id="12293" idx="1"/>
          </p:cNvCxnSpPr>
          <p:nvPr/>
        </p:nvCxnSpPr>
        <p:spPr bwMode="auto">
          <a:xfrm flipV="1">
            <a:off x="2963863" y="2319338"/>
            <a:ext cx="3224212" cy="630237"/>
          </a:xfrm>
          <a:prstGeom prst="curvedConnector3">
            <a:avLst>
              <a:gd name="adj1" fmla="val 49977"/>
            </a:avLst>
          </a:prstGeom>
          <a:noFill/>
          <a:ln w="31750">
            <a:solidFill>
              <a:srgbClr val="3399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297" name="Group 17"/>
          <p:cNvGrpSpPr>
            <a:grpSpLocks/>
          </p:cNvGrpSpPr>
          <p:nvPr/>
        </p:nvGrpSpPr>
        <p:grpSpPr bwMode="auto">
          <a:xfrm>
            <a:off x="6938963" y="3432175"/>
            <a:ext cx="749300" cy="749300"/>
            <a:chOff x="2000" y="1032"/>
            <a:chExt cx="472" cy="472"/>
          </a:xfrm>
        </p:grpSpPr>
        <p:pic>
          <p:nvPicPr>
            <p:cNvPr id="12300" name="Picture 18" descr="green basic (160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" y="1032"/>
              <a:ext cx="472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1" name="AutoShape 19"/>
            <p:cNvSpPr>
              <a:spLocks noChangeArrowheads="1"/>
            </p:cNvSpPr>
            <p:nvPr/>
          </p:nvSpPr>
          <p:spPr bwMode="auto">
            <a:xfrm>
              <a:off x="2061" y="1116"/>
              <a:ext cx="350" cy="34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e-IL" sz="1800">
                  <a:solidFill>
                    <a:schemeClr val="bg1"/>
                  </a:solidFill>
                  <a:cs typeface="Times New Roman" pitchFamily="18" charset="0"/>
                </a:rPr>
                <a:t>ת"ל</a:t>
              </a:r>
            </a:p>
            <a:p>
              <a:pPr algn="ctr"/>
              <a:r>
                <a:rPr lang="he-IL" sz="1800">
                  <a:solidFill>
                    <a:schemeClr val="bg1"/>
                  </a:solidFill>
                  <a:cs typeface="Times New Roman" pitchFamily="18" charset="0"/>
                </a:rPr>
                <a:t>31%</a:t>
              </a:r>
              <a:endParaRPr lang="en-US" sz="180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sp>
        <p:nvSpPr>
          <p:cNvPr id="641044" name="Rectangle 20"/>
          <p:cNvSpPr>
            <a:spLocks noChangeArrowheads="1"/>
          </p:cNvSpPr>
          <p:nvPr/>
        </p:nvSpPr>
        <p:spPr bwMode="auto">
          <a:xfrm>
            <a:off x="641350" y="5208588"/>
            <a:ext cx="2565400" cy="82232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 sz="2200">
                <a:solidFill>
                  <a:schemeClr val="bg1"/>
                </a:solidFill>
                <a:cs typeface="Times New Roman" pitchFamily="18" charset="0"/>
              </a:rPr>
              <a:t>והיתר - חור מול חור -</a:t>
            </a:r>
            <a:endParaRPr lang="en-US" sz="220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r>
              <a:rPr lang="he-IL" sz="2200">
                <a:solidFill>
                  <a:schemeClr val="bg1"/>
                </a:solidFill>
                <a:cs typeface="Times New Roman" pitchFamily="18" charset="0"/>
              </a:rPr>
              <a:t>תקבלו לפי התור.</a:t>
            </a:r>
          </a:p>
        </p:txBody>
      </p:sp>
      <p:cxnSp>
        <p:nvCxnSpPr>
          <p:cNvPr id="641045" name="AutoShape 21"/>
          <p:cNvCxnSpPr>
            <a:cxnSpLocks noChangeShapeType="1"/>
            <a:stCxn id="12292" idx="3"/>
            <a:endCxn id="641031" idx="0"/>
          </p:cNvCxnSpPr>
          <p:nvPr/>
        </p:nvCxnSpPr>
        <p:spPr bwMode="auto">
          <a:xfrm>
            <a:off x="2963863" y="2949575"/>
            <a:ext cx="1190625" cy="1574800"/>
          </a:xfrm>
          <a:prstGeom prst="curvedConnector2">
            <a:avLst/>
          </a:prstGeom>
          <a:noFill/>
          <a:ln w="31750">
            <a:solidFill>
              <a:srgbClr val="3399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21"/>
          <p:cNvCxnSpPr>
            <a:cxnSpLocks noChangeShapeType="1"/>
            <a:stCxn id="12292" idx="3"/>
          </p:cNvCxnSpPr>
          <p:nvPr/>
        </p:nvCxnSpPr>
        <p:spPr bwMode="auto">
          <a:xfrm>
            <a:off x="2963863" y="2948782"/>
            <a:ext cx="4231594" cy="2134847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rgbClr val="3399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7251246" y="4708979"/>
            <a:ext cx="1272267" cy="749300"/>
            <a:chOff x="2000" y="1032"/>
            <a:chExt cx="472" cy="472"/>
          </a:xfrm>
        </p:grpSpPr>
        <p:pic>
          <p:nvPicPr>
            <p:cNvPr id="20" name="Picture 18" descr="green basic (160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" y="1032"/>
              <a:ext cx="472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AutoShape 19"/>
            <p:cNvSpPr>
              <a:spLocks noChangeArrowheads="1"/>
            </p:cNvSpPr>
            <p:nvPr/>
          </p:nvSpPr>
          <p:spPr bwMode="auto">
            <a:xfrm>
              <a:off x="2061" y="1116"/>
              <a:ext cx="350" cy="34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e-IL" sz="1800" dirty="0" smtClean="0">
                  <a:solidFill>
                    <a:schemeClr val="bg1"/>
                  </a:solidFill>
                  <a:cs typeface="Times New Roman" pitchFamily="18" charset="0"/>
                </a:rPr>
                <a:t>קבועים =</a:t>
              </a:r>
              <a:endParaRPr lang="he-IL" sz="1800" dirty="0">
                <a:solidFill>
                  <a:schemeClr val="bg1"/>
                </a:solidFill>
                <a:cs typeface="Times New Roman" pitchFamily="18" charset="0"/>
              </a:endParaRPr>
            </a:p>
            <a:p>
              <a:pPr algn="ctr"/>
              <a:r>
                <a:rPr lang="he-IL" sz="1800" dirty="0" err="1" smtClean="0">
                  <a:solidFill>
                    <a:schemeClr val="bg1"/>
                  </a:solidFill>
                  <a:cs typeface="Times New Roman" pitchFamily="18" charset="0"/>
                </a:rPr>
                <a:t>ספיירים</a:t>
              </a:r>
              <a:endParaRPr lang="en-US" sz="18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מדידת ביצועים – אנחנו רוצים</a:t>
            </a:r>
            <a:endParaRPr lang="en-US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23086908"/>
              </p:ext>
            </p:extLst>
          </p:nvPr>
        </p:nvGraphicFramePr>
        <p:xfrm>
          <a:off x="4622121" y="1390650"/>
          <a:ext cx="4211637" cy="517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38508" y="6537325"/>
            <a:ext cx="361950" cy="320675"/>
          </a:xfrm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A5BF9930-9051-46E9-9B58-2D64FCB3DCF3}" type="slidenum">
              <a:rPr lang="he-IL" sz="1400" b="0">
                <a:cs typeface="Times New Roman" pitchFamily="18" charset="0"/>
              </a:rPr>
              <a:pPr/>
              <a:t>12</a:t>
            </a:fld>
            <a:endParaRPr lang="en-US" sz="1400" b="0">
              <a:cs typeface="Times New Roman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7145900"/>
              </p:ext>
            </p:extLst>
          </p:nvPr>
        </p:nvGraphicFramePr>
        <p:xfrm>
          <a:off x="258083" y="1390650"/>
          <a:ext cx="4211638" cy="517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47772" y="6023429"/>
            <a:ext cx="38317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0" dirty="0" smtClean="0">
                <a:solidFill>
                  <a:srgbClr val="990000"/>
                </a:solidFill>
              </a:rPr>
              <a:t>73% - ללא משוב כלל</a:t>
            </a:r>
            <a:endParaRPr lang="he-IL" b="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1E63BDAB-457D-470D-90AB-568EFD8685A7}" type="slidenum">
              <a:rPr lang="he-IL" sz="1400" b="0">
                <a:cs typeface="Times New Roman" pitchFamily="18" charset="0"/>
              </a:rPr>
              <a:pPr/>
              <a:t>13</a:t>
            </a:fld>
            <a:endParaRPr lang="en-US" sz="1400" b="0">
              <a:cs typeface="Times New Roman" pitchFamily="18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סיכום</a:t>
            </a:r>
            <a:endParaRPr lang="en-US" smtClean="0"/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268413"/>
            <a:ext cx="8575675" cy="5170487"/>
          </a:xfrm>
        </p:spPr>
        <p:txBody>
          <a:bodyPr/>
          <a:lstStyle/>
          <a:p>
            <a:pPr eaLnBrk="1" hangingPunct="1">
              <a:defRPr/>
            </a:pPr>
            <a:r>
              <a:rPr lang="he-IL" dirty="0"/>
              <a:t>שיגעון זה לחזור על פעולה זהה וכל פעם לצפות שיקרה משהו </a:t>
            </a:r>
            <a:r>
              <a:rPr lang="he-IL" dirty="0" smtClean="0"/>
              <a:t>אחר: </a:t>
            </a:r>
            <a:r>
              <a:rPr lang="he-IL" dirty="0" smtClean="0"/>
              <a:t> </a:t>
            </a:r>
            <a:endParaRPr lang="he-IL" dirty="0" smtClean="0"/>
          </a:p>
          <a:p>
            <a:pPr marL="0" indent="0" eaLnBrk="1" hangingPunct="1">
              <a:buFontTx/>
              <a:buNone/>
              <a:defRPr/>
            </a:pPr>
            <a:endParaRPr lang="he-IL" dirty="0" smtClean="0"/>
          </a:p>
        </p:txBody>
      </p:sp>
      <p:pic>
        <p:nvPicPr>
          <p:cNvPr id="2" name="הומר סימפסון ועקרונות הדרכה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996" y="2393224"/>
            <a:ext cx="4873398" cy="389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AE0C8995-8739-41E8-AC83-BAE8182D1CE4}" type="slidenum">
              <a:rPr lang="he-IL" sz="1400" b="0">
                <a:cs typeface="Times New Roman" pitchFamily="18" charset="0"/>
              </a:rPr>
              <a:pPr/>
              <a:t>2</a:t>
            </a:fld>
            <a:endParaRPr lang="en-US" sz="1400" b="0">
              <a:cs typeface="Times New Roman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מה אנחנו מייצרים?</a:t>
            </a:r>
            <a:endParaRPr lang="en-GB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e-IL" sz="2000" smtClean="0"/>
              <a:t>גלאי תרמי: ממיר קרינה תרמית לאות חשמלי. </a:t>
            </a:r>
          </a:p>
          <a:p>
            <a:pPr lvl="1" eaLnBrk="1" hangingPunct="1">
              <a:buFontTx/>
              <a:buNone/>
            </a:pPr>
            <a:endParaRPr lang="en-GB" sz="2200" smtClean="0"/>
          </a:p>
        </p:txBody>
      </p:sp>
      <p:pic>
        <p:nvPicPr>
          <p:cNvPr id="3077" name="Picture 4" descr="img0_2467609972_shar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על מה נדבר?</a:t>
            </a:r>
            <a:endParaRPr lang="en-US" smtClean="0"/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0C63F1B9-F4B9-42D6-843D-0D987D9D3752}" type="slidenum">
              <a:rPr lang="he-IL" sz="1400" b="0">
                <a:cs typeface="Times New Roman" pitchFamily="18" charset="0"/>
              </a:rPr>
              <a:pPr/>
              <a:t>3</a:t>
            </a:fld>
            <a:endParaRPr lang="en-US" sz="1400" b="0">
              <a:cs typeface="Times New Roman" pitchFamily="18" charset="0"/>
            </a:endParaRP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0"/>
          <a:stretch>
            <a:fillRect/>
          </a:stretch>
        </p:blipFill>
        <p:spPr bwMode="auto">
          <a:xfrm>
            <a:off x="4795838" y="1597025"/>
            <a:ext cx="3962400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1"/>
          <a:stretch>
            <a:fillRect/>
          </a:stretch>
        </p:blipFill>
        <p:spPr bwMode="auto">
          <a:xfrm>
            <a:off x="219075" y="1597025"/>
            <a:ext cx="4175125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dirty="0" smtClean="0"/>
              <a:t>חשיבה כמותית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1625" y="1309370"/>
            <a:ext cx="8575675" cy="5170488"/>
          </a:xfrm>
        </p:spPr>
        <p:txBody>
          <a:bodyPr>
            <a:normAutofit fontScale="92500" lnSpcReduction="20000"/>
          </a:bodyPr>
          <a:lstStyle/>
          <a:p>
            <a:r>
              <a:rPr lang="he-IL" u="sng" dirty="0" smtClean="0"/>
              <a:t>הפרדיגמה:</a:t>
            </a:r>
          </a:p>
          <a:p>
            <a:pPr lvl="1"/>
            <a:r>
              <a:rPr lang="he-IL" dirty="0" smtClean="0">
                <a:solidFill>
                  <a:srgbClr val="990000"/>
                </a:solidFill>
              </a:rPr>
              <a:t>להאיר כמה שיותר שטח. </a:t>
            </a:r>
          </a:p>
          <a:p>
            <a:pPr lvl="1"/>
            <a:r>
              <a:rPr lang="he-IL" dirty="0" smtClean="0">
                <a:solidFill>
                  <a:srgbClr val="990000"/>
                </a:solidFill>
              </a:rPr>
              <a:t>יותר אור = יותר שירות = יותר הצדקה קיומית, יותר עמידה בציפיות.</a:t>
            </a:r>
          </a:p>
          <a:p>
            <a:r>
              <a:rPr lang="he-IL" u="sng" dirty="0" smtClean="0"/>
              <a:t>התנהגות נגזרת:</a:t>
            </a:r>
          </a:p>
          <a:p>
            <a:pPr lvl="1"/>
            <a:r>
              <a:rPr lang="he-IL" dirty="0" smtClean="0">
                <a:solidFill>
                  <a:srgbClr val="990000"/>
                </a:solidFill>
              </a:rPr>
              <a:t>נשאל כמה שיותר.</a:t>
            </a:r>
          </a:p>
          <a:p>
            <a:pPr lvl="1"/>
            <a:r>
              <a:rPr lang="he-IL" dirty="0" smtClean="0">
                <a:solidFill>
                  <a:srgbClr val="990000"/>
                </a:solidFill>
              </a:rPr>
              <a:t>נריץ כמה שיותר.</a:t>
            </a:r>
          </a:p>
          <a:p>
            <a:pPr lvl="1"/>
            <a:r>
              <a:rPr lang="he-IL" dirty="0" smtClean="0">
                <a:solidFill>
                  <a:srgbClr val="990000"/>
                </a:solidFill>
              </a:rPr>
              <a:t>נענה מהר, נראה עשייה. </a:t>
            </a:r>
          </a:p>
          <a:p>
            <a:r>
              <a:rPr lang="he-IL" u="sng" dirty="0" smtClean="0"/>
              <a:t>תוצאות:</a:t>
            </a:r>
          </a:p>
          <a:p>
            <a:pPr lvl="1"/>
            <a:r>
              <a:rPr lang="he-IL" dirty="0" smtClean="0">
                <a:solidFill>
                  <a:srgbClr val="990000"/>
                </a:solidFill>
              </a:rPr>
              <a:t>שעות הדרכה פר עובד.</a:t>
            </a:r>
          </a:p>
          <a:p>
            <a:pPr lvl="1"/>
            <a:r>
              <a:rPr lang="he-IL" dirty="0" smtClean="0">
                <a:solidFill>
                  <a:srgbClr val="990000"/>
                </a:solidFill>
              </a:rPr>
              <a:t>עלות פר אגף.</a:t>
            </a:r>
          </a:p>
          <a:p>
            <a:pPr lvl="1"/>
            <a:r>
              <a:rPr lang="he-IL" dirty="0" smtClean="0">
                <a:solidFill>
                  <a:srgbClr val="990000"/>
                </a:solidFill>
              </a:rPr>
              <a:t>פחות שינוי יציב, פחות חותם.</a:t>
            </a:r>
          </a:p>
          <a:p>
            <a:pPr lvl="1"/>
            <a:endParaRPr lang="he-IL" dirty="0"/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0C63F1B9-F4B9-42D6-843D-0D987D9D3752}" type="slidenum">
              <a:rPr lang="he-IL" sz="1400" b="0">
                <a:cs typeface="Times New Roman" pitchFamily="18" charset="0"/>
              </a:rPr>
              <a:pPr/>
              <a:t>4</a:t>
            </a:fld>
            <a:endParaRPr lang="en-US" sz="1400" b="0">
              <a:cs typeface="Times New Roman" pitchFamily="18" charset="0"/>
            </a:endParaRP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0"/>
          <a:stretch>
            <a:fillRect/>
          </a:stretch>
        </p:blipFill>
        <p:spPr bwMode="auto">
          <a:xfrm>
            <a:off x="173039" y="4636493"/>
            <a:ext cx="2091190" cy="180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799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dirty="0" smtClean="0"/>
              <a:t>חשיבה איכותית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1625" y="1309370"/>
            <a:ext cx="8575675" cy="5170488"/>
          </a:xfrm>
        </p:spPr>
        <p:txBody>
          <a:bodyPr>
            <a:normAutofit fontScale="92500" lnSpcReduction="10000"/>
          </a:bodyPr>
          <a:lstStyle/>
          <a:p>
            <a:r>
              <a:rPr lang="he-IL" u="sng" dirty="0" smtClean="0"/>
              <a:t>הפרדיגמה:</a:t>
            </a:r>
          </a:p>
          <a:p>
            <a:pPr lvl="1"/>
            <a:r>
              <a:rPr lang="he-IL" dirty="0" smtClean="0">
                <a:solidFill>
                  <a:srgbClr val="990000"/>
                </a:solidFill>
              </a:rPr>
              <a:t>להבעיר את השריפות החשובות. </a:t>
            </a:r>
          </a:p>
          <a:p>
            <a:pPr lvl="1"/>
            <a:r>
              <a:rPr lang="he-IL" dirty="0" smtClean="0">
                <a:solidFill>
                  <a:srgbClr val="990000"/>
                </a:solidFill>
              </a:rPr>
              <a:t>יותר שריפות חשובות = יותר הישגים נכונים. </a:t>
            </a:r>
          </a:p>
          <a:p>
            <a:r>
              <a:rPr lang="he-IL" u="sng" dirty="0" smtClean="0"/>
              <a:t>התנהגות נגזרת:</a:t>
            </a:r>
          </a:p>
          <a:p>
            <a:pPr lvl="1"/>
            <a:r>
              <a:rPr lang="he-IL" dirty="0" smtClean="0">
                <a:solidFill>
                  <a:srgbClr val="990000"/>
                </a:solidFill>
              </a:rPr>
              <a:t>נשאל את החשובים. </a:t>
            </a:r>
          </a:p>
          <a:p>
            <a:pPr lvl="1"/>
            <a:r>
              <a:rPr lang="he-IL" dirty="0" smtClean="0">
                <a:solidFill>
                  <a:srgbClr val="990000"/>
                </a:solidFill>
              </a:rPr>
              <a:t>נריץ פחות את מה שפחות חשוב. </a:t>
            </a:r>
          </a:p>
          <a:p>
            <a:pPr lvl="1"/>
            <a:r>
              <a:rPr lang="he-IL" dirty="0" smtClean="0">
                <a:solidFill>
                  <a:srgbClr val="990000"/>
                </a:solidFill>
              </a:rPr>
              <a:t>נענה מדוד, פחות דגש על נראות.  </a:t>
            </a:r>
          </a:p>
          <a:p>
            <a:r>
              <a:rPr lang="he-IL" u="sng" dirty="0" smtClean="0"/>
              <a:t>תוצאות:</a:t>
            </a:r>
          </a:p>
          <a:p>
            <a:pPr lvl="1"/>
            <a:r>
              <a:rPr lang="he-IL" dirty="0" smtClean="0">
                <a:solidFill>
                  <a:srgbClr val="990000"/>
                </a:solidFill>
              </a:rPr>
              <a:t>איפה הצלחנו לשים חותם?</a:t>
            </a:r>
          </a:p>
          <a:p>
            <a:pPr lvl="1"/>
            <a:r>
              <a:rPr lang="he-IL" dirty="0" smtClean="0">
                <a:solidFill>
                  <a:srgbClr val="990000"/>
                </a:solidFill>
              </a:rPr>
              <a:t>שינויים שעשינו</a:t>
            </a:r>
            <a:r>
              <a:rPr lang="he-IL" dirty="0">
                <a:solidFill>
                  <a:srgbClr val="990000"/>
                </a:solidFill>
              </a:rPr>
              <a:t>.</a:t>
            </a:r>
            <a:endParaRPr lang="he-IL" dirty="0" smtClean="0">
              <a:solidFill>
                <a:srgbClr val="990000"/>
              </a:solidFill>
            </a:endParaRPr>
          </a:p>
          <a:p>
            <a:pPr lvl="1"/>
            <a:r>
              <a:rPr lang="he-IL" dirty="0" smtClean="0">
                <a:solidFill>
                  <a:srgbClr val="990000"/>
                </a:solidFill>
              </a:rPr>
              <a:t>תועלות שהבאנו</a:t>
            </a:r>
            <a:r>
              <a:rPr lang="he-IL" dirty="0">
                <a:solidFill>
                  <a:srgbClr val="990000"/>
                </a:solidFill>
              </a:rPr>
              <a:t>.</a:t>
            </a:r>
            <a:endParaRPr lang="he-IL" dirty="0" smtClean="0">
              <a:solidFill>
                <a:srgbClr val="990000"/>
              </a:solidFill>
            </a:endParaRPr>
          </a:p>
          <a:p>
            <a:pPr lvl="1"/>
            <a:endParaRPr lang="he-IL" dirty="0" smtClean="0"/>
          </a:p>
          <a:p>
            <a:pPr lvl="1"/>
            <a:endParaRPr lang="he-IL" dirty="0" smtClean="0"/>
          </a:p>
          <a:p>
            <a:pPr lvl="1"/>
            <a:endParaRPr lang="he-IL" dirty="0"/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0C63F1B9-F4B9-42D6-843D-0D987D9D3752}" type="slidenum">
              <a:rPr lang="he-IL" sz="1400" b="0">
                <a:cs typeface="Times New Roman" pitchFamily="18" charset="0"/>
              </a:rPr>
              <a:pPr/>
              <a:t>5</a:t>
            </a:fld>
            <a:endParaRPr lang="en-US" sz="1400" b="0"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1"/>
          <a:stretch>
            <a:fillRect/>
          </a:stretch>
        </p:blipFill>
        <p:spPr bwMode="auto">
          <a:xfrm>
            <a:off x="186416" y="4666796"/>
            <a:ext cx="2213757" cy="1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8185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291756DD-F9E1-445F-B02B-4DFBC22490C7}" type="slidenum">
              <a:rPr lang="he-IL" sz="1400" b="0">
                <a:cs typeface="Times New Roman" pitchFamily="18" charset="0"/>
              </a:rPr>
              <a:pPr/>
              <a:t>6</a:t>
            </a:fld>
            <a:endParaRPr lang="en-US" sz="1400" b="0">
              <a:cs typeface="Times New Roman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איתור צרכים – שנתי או מתגלגל?</a:t>
            </a:r>
            <a:endParaRPr lang="en-GB" smtClean="0"/>
          </a:p>
        </p:txBody>
      </p:sp>
      <p:graphicFrame>
        <p:nvGraphicFramePr>
          <p:cNvPr id="5124" name="Object 1"/>
          <p:cNvGraphicFramePr>
            <a:graphicFrameLocks noChangeAspect="1"/>
          </p:cNvGraphicFramePr>
          <p:nvPr/>
        </p:nvGraphicFramePr>
        <p:xfrm>
          <a:off x="568325" y="496888"/>
          <a:ext cx="8010525" cy="543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r:id="rId4" imgW="8010838" imgH="5432007" progId="Excel.Chart.8">
                  <p:embed/>
                </p:oleObj>
              </mc:Choice>
              <mc:Fallback>
                <p:oleObj r:id="rId4" imgW="8010838" imgH="5432007" progId="Excel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496888"/>
                        <a:ext cx="8010525" cy="543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663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04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22733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49260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35433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48752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3482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FB4A3F61-E93E-43E1-8AC5-E30704FD032D}" type="slidenum">
              <a:rPr lang="he-IL" sz="1400" b="0">
                <a:cs typeface="Times New Roman" pitchFamily="18" charset="0"/>
              </a:rPr>
              <a:pPr/>
              <a:t>7</a:t>
            </a:fld>
            <a:endParaRPr lang="en-US" sz="1400" b="0">
              <a:cs typeface="Times New Roman" pitchFamily="18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איתור צרכים – אז מה נעשה בסוף שנה?</a:t>
            </a:r>
            <a:endParaRPr lang="en-GB" smtClean="0"/>
          </a:p>
        </p:txBody>
      </p:sp>
      <p:pic>
        <p:nvPicPr>
          <p:cNvPr id="6148" name="Picture 5" descr="too-many-c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1316038"/>
            <a:ext cx="7377112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איתור צרכים – אז מה נעשה בסוף שנה?</a:t>
            </a:r>
            <a:endParaRPr lang="en-GB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e-IL" b="1" u="sng" smtClean="0"/>
              <a:t>חשוב:</a:t>
            </a:r>
          </a:p>
          <a:p>
            <a:pPr lvl="1" eaLnBrk="1" hangingPunct="1"/>
            <a:r>
              <a:rPr lang="he-IL" smtClean="0"/>
              <a:t>מי 5 – 6 הלקוחות האסטרטגיים שלי?</a:t>
            </a:r>
          </a:p>
          <a:p>
            <a:pPr lvl="1" eaLnBrk="1" hangingPunct="1"/>
            <a:r>
              <a:rPr lang="he-IL" smtClean="0"/>
              <a:t>מה קורה אצלם?</a:t>
            </a:r>
          </a:p>
          <a:p>
            <a:pPr lvl="1" eaLnBrk="1" hangingPunct="1"/>
            <a:r>
              <a:rPr lang="he-IL" smtClean="0"/>
              <a:t>מה אני יכול וצריך לתת להם?</a:t>
            </a:r>
          </a:p>
          <a:p>
            <a:pPr eaLnBrk="1" hangingPunct="1"/>
            <a:r>
              <a:rPr lang="he-IL" b="1" u="sng" smtClean="0"/>
              <a:t>חשוב פחות:</a:t>
            </a:r>
          </a:p>
          <a:p>
            <a:pPr lvl="1" eaLnBrk="1" hangingPunct="1"/>
            <a:r>
              <a:rPr lang="he-IL" smtClean="0"/>
              <a:t>השאר = שאלון ממוחשב </a:t>
            </a:r>
          </a:p>
          <a:p>
            <a:pPr lvl="1" eaLnBrk="1" hangingPunct="1"/>
            <a:r>
              <a:rPr lang="he-IL" smtClean="0"/>
              <a:t>לא ענית = לא נורא</a:t>
            </a:r>
          </a:p>
          <a:p>
            <a:pPr eaLnBrk="1" hangingPunct="1"/>
            <a:r>
              <a:rPr lang="he-IL" smtClean="0"/>
              <a:t>הנהלה = בסוף. </a:t>
            </a:r>
          </a:p>
        </p:txBody>
      </p:sp>
      <p:sp>
        <p:nvSpPr>
          <p:cNvPr id="717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4611BE9C-BD06-4C2D-9738-AFC8077AFE52}" type="slidenum">
              <a:rPr lang="he-IL" sz="1400" b="0">
                <a:cs typeface="Times New Roman" pitchFamily="18" charset="0"/>
              </a:rPr>
              <a:pPr/>
              <a:t>8</a:t>
            </a:fld>
            <a:endParaRPr lang="en-US" sz="1400" b="0"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בניית תוכנית – על מה נלך?</a:t>
            </a:r>
            <a:endParaRPr lang="en-GB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dirty="0" smtClean="0"/>
              <a:t>האסטרטגי ללקוחות האסטרטגיים = אסטרטגי לארגון. </a:t>
            </a:r>
          </a:p>
          <a:p>
            <a:pPr eaLnBrk="1" hangingPunct="1">
              <a:defRPr/>
            </a:pPr>
            <a:r>
              <a:rPr lang="he-IL" dirty="0" smtClean="0"/>
              <a:t>חשוב שיהיה משולב עם מה שאסטרטגי לנו. </a:t>
            </a:r>
            <a:endParaRPr lang="he-IL" dirty="0" smtClean="0"/>
          </a:p>
          <a:p>
            <a:pPr eaLnBrk="1" hangingPunct="1">
              <a:defRPr/>
            </a:pPr>
            <a:r>
              <a:rPr lang="he-IL" dirty="0" smtClean="0"/>
              <a:t>3 – 4 יעדים = 3 – 4 הישגים</a:t>
            </a:r>
          </a:p>
          <a:p>
            <a:pPr eaLnBrk="1" hangingPunct="1">
              <a:defRPr/>
            </a:pPr>
            <a:r>
              <a:rPr lang="he-IL" dirty="0" smtClean="0"/>
              <a:t>10 – 12 יעדים = 10 – 12 כמעט הישגים. </a:t>
            </a:r>
            <a:endParaRPr lang="he-IL" dirty="0" smtClean="0"/>
          </a:p>
          <a:p>
            <a:pPr marL="0" indent="0" eaLnBrk="1" hangingPunct="1">
              <a:buFontTx/>
              <a:buNone/>
              <a:defRPr/>
            </a:pPr>
            <a:endParaRPr lang="he-IL" dirty="0" smtClean="0"/>
          </a:p>
        </p:txBody>
      </p:sp>
      <p:sp>
        <p:nvSpPr>
          <p:cNvPr id="819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B6A5A93F-B07D-4105-BE2D-3F9A4C2A87C0}" type="slidenum">
              <a:rPr lang="he-IL" sz="1400" b="0">
                <a:cs typeface="Times New Roman" pitchFamily="18" charset="0"/>
              </a:rPr>
              <a:pPr/>
              <a:t>9</a:t>
            </a:fld>
            <a:endParaRPr lang="en-US" sz="1400" b="0"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תבנית למצגת 280307">
  <a:themeElements>
    <a:clrScheme name="2_תבנית למצגת 2803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תבנית למצגת 280307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תבנית למצגת 2803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תבנית למצגת 28030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תבנית למצגת 28030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תבנית למצגת 28030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תבנית למצגת 28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תבנית למצגת 28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תבנית למצגת 28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25077</TotalTime>
  <Words>384</Words>
  <Application>Microsoft Office PowerPoint</Application>
  <PresentationFormat>On-screen Show (4:3)</PresentationFormat>
  <Paragraphs>89</Paragraphs>
  <Slides>13</Slides>
  <Notes>6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2_תבנית למצגת 280307</vt:lpstr>
      <vt:lpstr>Microsoft Excel Chart</vt:lpstr>
      <vt:lpstr>בניית תוכנית הדרכה שנתית – מהספרות למציאות</vt:lpstr>
      <vt:lpstr>מה אנחנו מייצרים?</vt:lpstr>
      <vt:lpstr>על מה נדבר?</vt:lpstr>
      <vt:lpstr>חשיבה כמותית</vt:lpstr>
      <vt:lpstr>חשיבה איכותית</vt:lpstr>
      <vt:lpstr>איתור צרכים – שנתי או מתגלגל?</vt:lpstr>
      <vt:lpstr>איתור צרכים – אז מה נעשה בסוף שנה?</vt:lpstr>
      <vt:lpstr>איתור צרכים – אז מה נעשה בסוף שנה?</vt:lpstr>
      <vt:lpstr>בניית תוכנית – על מה נלך?</vt:lpstr>
      <vt:lpstr>נפלאות המאגר</vt:lpstr>
      <vt:lpstr>חלוקת התקציב</vt:lpstr>
      <vt:lpstr>מדידת ביצועים – אנחנו רוצים</vt:lpstr>
      <vt:lpstr>סיכום</vt:lpstr>
    </vt:vector>
  </TitlesOfParts>
  <Company>SCD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ofer nesher</dc:creator>
  <cp:lastModifiedBy>Eitan Shushan</cp:lastModifiedBy>
  <cp:revision>331</cp:revision>
  <dcterms:created xsi:type="dcterms:W3CDTF">2007-05-10T11:25:29Z</dcterms:created>
  <dcterms:modified xsi:type="dcterms:W3CDTF">2012-11-18T10:24:10Z</dcterms:modified>
</cp:coreProperties>
</file>